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145" autoAdjust="0"/>
    <p:restoredTop sz="89133" autoAdjust="0"/>
  </p:normalViewPr>
  <p:slideViewPr>
    <p:cSldViewPr showGuides="1">
      <p:cViewPr>
        <p:scale>
          <a:sx n="90" d="100"/>
          <a:sy n="90" d="100"/>
        </p:scale>
        <p:origin x="402" y="19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FF505F-AB76-45C6-B837-3D78B748FBFD}" type="datetimeFigureOut">
              <a:rPr lang="en-US" smtClean="0"/>
              <a:pPr/>
              <a:t>3/13/2014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3CC2B9-440C-4614-89F1-A368F493F5B2}" type="slidenum">
              <a:rPr lang="en-US" smtClean="0"/>
              <a:pPr/>
              <a:t>‹#›</a:t>
            </a:fld>
            <a:endParaRPr lang="en-US"/>
          </a:p>
        </p:txBody>
      </p:sp>
    </p:spTree>
    <p:extLst>
      <p:ext uri="{BB962C8B-B14F-4D97-AF65-F5344CB8AC3E}">
        <p14:creationId xmlns:p14="http://schemas.microsoft.com/office/powerpoint/2010/main" xmlns="" val="2699416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539497" y="2924067"/>
            <a:ext cx="5874327" cy="6219933"/>
          </a:xfrm>
        </p:spPr>
        <p:txBody>
          <a:bodyPr wrap="square" numCol="2" spcCol="182880">
            <a:noAutofit/>
          </a:bodyPr>
          <a:lstStyle/>
          <a:p>
            <a:r>
              <a:rPr lang="en-US" sz="1400" b="1" dirty="0" smtClean="0"/>
              <a:t>Animated mountain picture grows</a:t>
            </a:r>
            <a:r>
              <a:rPr lang="en-US" sz="1400" b="1" baseline="0" dirty="0" smtClean="0"/>
              <a:t> into view and shrinks</a:t>
            </a:r>
            <a:endParaRPr lang="en-US" sz="1400" b="1" dirty="0" smtClean="0"/>
          </a:p>
          <a:p>
            <a:r>
              <a:rPr lang="en-US" sz="1400" dirty="0" smtClean="0"/>
              <a:t>(Advanced)</a:t>
            </a:r>
          </a:p>
          <a:p>
            <a:endParaRPr lang="en-US" sz="1200" dirty="0" smtClean="0"/>
          </a:p>
          <a:p>
            <a:endParaRPr lang="en-US" sz="1200" dirty="0" smtClean="0"/>
          </a:p>
          <a:p>
            <a:r>
              <a:rPr lang="en-US" sz="1200" b="1" dirty="0" smtClean="0"/>
              <a:t>Tip</a:t>
            </a:r>
            <a:r>
              <a:rPr lang="en-US" sz="1200" b="0" dirty="0" smtClean="0"/>
              <a:t>:</a:t>
            </a:r>
            <a:r>
              <a:rPr lang="en-US" sz="1200" b="0" baseline="0" dirty="0" smtClean="0"/>
              <a:t> </a:t>
            </a:r>
            <a:r>
              <a:rPr lang="en-US" sz="1200" dirty="0" smtClean="0"/>
              <a:t>This slide includes three small pictures and one </a:t>
            </a:r>
            <a:r>
              <a:rPr lang="en-US" sz="1200" baseline="0" dirty="0" smtClean="0"/>
              <a:t>large version of the top small picture</a:t>
            </a:r>
            <a:r>
              <a:rPr lang="en-US" sz="1200" b="0" dirty="0" smtClean="0"/>
              <a:t>. </a:t>
            </a:r>
            <a:r>
              <a:rPr lang="en-US" sz="1200" b="0" dirty="0" smtClean="0">
                <a:solidFill>
                  <a:schemeClr val="accent6"/>
                </a:solidFill>
              </a:rPr>
              <a:t>The</a:t>
            </a:r>
            <a:r>
              <a:rPr lang="en-US" sz="1200" b="0" baseline="0" dirty="0" smtClean="0">
                <a:solidFill>
                  <a:schemeClr val="accent6"/>
                </a:solidFill>
              </a:rPr>
              <a:t> small pictures are 1.88” high and 2.5” wide.</a:t>
            </a:r>
            <a:r>
              <a:rPr lang="en-US" sz="1200" baseline="0" dirty="0" smtClean="0"/>
              <a:t> The large picture is 7.5” high and 10” wide (the dimensions of the slide). Before following the procedures below, size each of the three pictures you will insert into the slide to 7.5” high by 10” wide. Y</a:t>
            </a:r>
            <a:r>
              <a:rPr lang="en-US" sz="1200" b="0" baseline="0" dirty="0" smtClean="0"/>
              <a:t>ou will also need to use drawing guides to position your pictures on the slide. </a:t>
            </a:r>
          </a:p>
          <a:p>
            <a:endParaRPr lang="en-US" sz="1200" b="0" baseline="0" dirty="0" smtClean="0"/>
          </a:p>
          <a:p>
            <a:endParaRPr lang="en-US" sz="1200" b="0" baseline="0" dirty="0" smtClean="0"/>
          </a:p>
          <a:p>
            <a:r>
              <a:rPr lang="en-US" sz="1200" dirty="0" smtClean="0"/>
              <a:t>To display and set the drawing guides, do the following:</a:t>
            </a:r>
            <a:endParaRPr lang="en-US" sz="1200" b="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Home</a:t>
            </a:r>
            <a:r>
              <a:rPr lang="en-US" sz="1200" b="0" dirty="0" smtClean="0"/>
              <a:t> tab, in the </a:t>
            </a:r>
            <a:r>
              <a:rPr lang="en-US" sz="1200" b="1" dirty="0" smtClean="0"/>
              <a:t>Slides</a:t>
            </a:r>
            <a:r>
              <a:rPr lang="en-US" sz="1200" b="0" dirty="0" smtClean="0"/>
              <a:t> group, click </a:t>
            </a:r>
            <a:r>
              <a:rPr lang="en-US" sz="1200" b="1" dirty="0" smtClean="0"/>
              <a:t>Layout</a:t>
            </a:r>
            <a:r>
              <a:rPr lang="en-US" sz="1200" b="0" dirty="0" smtClean="0"/>
              <a:t>, and then click</a:t>
            </a:r>
            <a:r>
              <a:rPr lang="en-US" sz="1200" b="0" baseline="0" dirty="0" smtClean="0"/>
              <a:t> </a:t>
            </a:r>
            <a:r>
              <a:rPr lang="en-US" sz="1200" b="1" baseline="0" dirty="0" smtClean="0"/>
              <a:t>Blank</a:t>
            </a:r>
            <a:r>
              <a:rPr lang="en-US" sz="1200" b="0" baseline="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a:t>
            </a:r>
            <a:r>
              <a:rPr lang="en-US" sz="1200" b="0" dirty="0" smtClean="0">
                <a:solidFill>
                  <a:schemeClr val="accent6"/>
                </a:solidFill>
              </a:rPr>
              <a:t>ight-click the slide background area, </a:t>
            </a:r>
            <a:r>
              <a:rPr lang="en-US" sz="1200" b="0" baseline="0" dirty="0" smtClean="0">
                <a:solidFill>
                  <a:schemeClr val="accent6"/>
                </a:solidFill>
              </a:rPr>
              <a:t>and then </a:t>
            </a:r>
            <a:r>
              <a:rPr lang="en-US" sz="1200" b="0" dirty="0" smtClean="0">
                <a:solidFill>
                  <a:schemeClr val="accent6"/>
                </a:solidFill>
              </a:rPr>
              <a:t>click </a:t>
            </a:r>
            <a:r>
              <a:rPr lang="en-US" sz="1200" b="1" dirty="0" smtClean="0">
                <a:solidFill>
                  <a:schemeClr val="accent6"/>
                </a:solidFill>
              </a:rPr>
              <a:t>Grid and Guides</a:t>
            </a:r>
            <a:r>
              <a:rPr lang="en-US" sz="1200" b="0" dirty="0" smtClean="0">
                <a:solidFill>
                  <a:schemeClr val="accent6"/>
                </a:solidFill>
              </a:rPr>
              <a:t>.</a:t>
            </a:r>
            <a:r>
              <a:rPr lang="en-US" sz="1200" b="1" baseline="0" dirty="0" smtClean="0">
                <a:solidFill>
                  <a:schemeClr val="accent6"/>
                </a:solidFill>
              </a:rPr>
              <a:t> </a:t>
            </a:r>
            <a:r>
              <a:rPr lang="en-US" sz="1200" b="0" dirty="0" smtClean="0">
                <a:solidFill>
                  <a:schemeClr val="accent6"/>
                </a:solidFill>
              </a:rPr>
              <a:t>In the </a:t>
            </a:r>
            <a:r>
              <a:rPr lang="en-US" sz="1200" b="1" dirty="0" smtClean="0">
                <a:solidFill>
                  <a:schemeClr val="accent6"/>
                </a:solidFill>
              </a:rPr>
              <a:t>Grid and Guides </a:t>
            </a:r>
            <a:r>
              <a:rPr lang="en-US" sz="1200" b="0" dirty="0" smtClean="0">
                <a:solidFill>
                  <a:schemeClr val="accent6"/>
                </a:solidFill>
              </a:rPr>
              <a:t>dialog box, under</a:t>
            </a:r>
            <a:r>
              <a:rPr lang="en-US" sz="1200" b="0" baseline="0" dirty="0" smtClean="0">
                <a:solidFill>
                  <a:schemeClr val="accent6"/>
                </a:solidFill>
              </a:rPr>
              <a:t> </a:t>
            </a:r>
            <a:r>
              <a:rPr lang="en-US" sz="1200" b="1" dirty="0" smtClean="0">
                <a:solidFill>
                  <a:schemeClr val="accent6"/>
                </a:solidFill>
              </a:rPr>
              <a:t>Guide</a:t>
            </a:r>
            <a:r>
              <a:rPr lang="en-US" sz="1200" b="0" dirty="0" smtClean="0">
                <a:solidFill>
                  <a:schemeClr val="accent6"/>
                </a:solidFill>
              </a:rPr>
              <a:t> </a:t>
            </a:r>
            <a:r>
              <a:rPr lang="en-US" sz="1200" b="1" dirty="0" smtClean="0">
                <a:solidFill>
                  <a:schemeClr val="accent6"/>
                </a:solidFill>
              </a:rPr>
              <a:t>settings</a:t>
            </a:r>
            <a:r>
              <a:rPr lang="en-US" sz="1200" b="0" dirty="0" smtClean="0">
                <a:solidFill>
                  <a:schemeClr val="accent6"/>
                </a:solidFill>
              </a:rPr>
              <a:t>, select </a:t>
            </a:r>
            <a:r>
              <a:rPr lang="en-US" sz="1200" b="1" dirty="0" smtClean="0">
                <a:solidFill>
                  <a:schemeClr val="accent6"/>
                </a:solidFill>
              </a:rPr>
              <a:t>Display drawing guides on screen</a:t>
            </a:r>
            <a:r>
              <a:rPr lang="en-US" sz="1200" b="0" dirty="0" smtClean="0">
                <a:solidFill>
                  <a:schemeClr val="accent6"/>
                </a:solidFill>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 As</a:t>
            </a:r>
            <a:r>
              <a:rPr lang="en-US" sz="1200" baseline="0" dirty="0" smtClean="0"/>
              <a:t> you drag the guides, the cursor will display the new position.</a:t>
            </a:r>
            <a:r>
              <a:rPr lang="en-US" sz="120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d</a:t>
            </a:r>
            <a:r>
              <a:rPr lang="en-US" sz="1200" dirty="0" smtClean="0"/>
              <a:t>o the following:</a:t>
            </a:r>
            <a:endParaRPr lang="en-US" sz="1200" b="0" dirty="0" smtClean="0">
              <a:solidFill>
                <a:schemeClr val="accent6"/>
              </a:solidFill>
            </a:endParaRPr>
          </a:p>
          <a:p>
            <a:pPr marL="685800" lvl="2" indent="-228600">
              <a:buFont typeface="Arial" pitchFamily="34" charset="0"/>
              <a:buChar char="•"/>
            </a:pPr>
            <a:r>
              <a:rPr lang="en-US" sz="1200" dirty="0" smtClean="0"/>
              <a:t>Press and hold CTRL, select the horizontal </a:t>
            </a:r>
            <a:r>
              <a:rPr lang="en-US" sz="1200" baseline="0" dirty="0" smtClean="0"/>
              <a:t>guide, and then </a:t>
            </a:r>
            <a:r>
              <a:rPr lang="en-US" sz="1200" dirty="0" smtClean="0"/>
              <a:t>drag it up to</a:t>
            </a:r>
            <a:r>
              <a:rPr lang="en-US" sz="1200" baseline="0" dirty="0" smtClean="0"/>
              <a:t> the</a:t>
            </a:r>
            <a:r>
              <a:rPr lang="en-US" sz="1200" dirty="0" smtClean="0"/>
              <a:t> 2.17 position.</a:t>
            </a:r>
          </a:p>
          <a:p>
            <a:pPr marL="685800" lvl="2" indent="-228600">
              <a:buFont typeface="Arial" pitchFamily="34" charset="0"/>
              <a:buChar char="•"/>
            </a:pPr>
            <a:r>
              <a:rPr lang="en-US" sz="1200" dirty="0" smtClean="0"/>
              <a:t>Press and hold CTRL, select the horizontal </a:t>
            </a:r>
            <a:r>
              <a:rPr lang="en-US" sz="1200" baseline="0" dirty="0" smtClean="0"/>
              <a:t>guide, and then </a:t>
            </a:r>
            <a:r>
              <a:rPr lang="en-US" sz="1200" dirty="0" smtClean="0"/>
              <a:t>drag it down to</a:t>
            </a:r>
            <a:r>
              <a:rPr lang="en-US" sz="1200" baseline="0" dirty="0" smtClean="0"/>
              <a:t> the</a:t>
            </a:r>
            <a:r>
              <a:rPr lang="en-US" sz="1200" dirty="0" smtClean="0"/>
              <a:t> 2.17 position.</a:t>
            </a:r>
          </a:p>
          <a:p>
            <a:pPr marL="685800" marR="0" lvl="2" indent="-228600" algn="l" defTabSz="914400" rtl="0" eaLnBrk="1" fontAlgn="auto" latinLnBrk="0" hangingPunct="1">
              <a:lnSpc>
                <a:spcPct val="90000"/>
              </a:lnSpc>
              <a:spcBef>
                <a:spcPts val="0"/>
              </a:spcBef>
              <a:spcAft>
                <a:spcPts val="600"/>
              </a:spcAft>
              <a:buClrTx/>
              <a:buSzTx/>
              <a:buFont typeface="Arial" pitchFamily="34" charset="0"/>
              <a:buChar char="•"/>
              <a:tabLst/>
              <a:defRPr/>
            </a:pPr>
            <a:r>
              <a:rPr lang="en-US" sz="1200" dirty="0" smtClean="0"/>
              <a:t>Press and hold CTRL, select the vertical </a:t>
            </a:r>
            <a:r>
              <a:rPr lang="en-US" sz="1200" baseline="0" dirty="0" smtClean="0"/>
              <a:t>guide, and then </a:t>
            </a:r>
            <a:r>
              <a:rPr lang="en-US" sz="1200" dirty="0" smtClean="0"/>
              <a:t>drag it right to</a:t>
            </a:r>
            <a:r>
              <a:rPr lang="en-US" sz="1200" baseline="0" dirty="0" smtClean="0"/>
              <a:t> the</a:t>
            </a:r>
            <a:r>
              <a:rPr lang="en-US" sz="1200" dirty="0" smtClean="0"/>
              <a:t> 3.50 position.</a:t>
            </a:r>
          </a:p>
          <a:p>
            <a:pPr marL="685800" marR="0" lvl="2" indent="-228600" algn="l" defTabSz="914400" rtl="0" eaLnBrk="1" fontAlgn="auto" latinLnBrk="0" hangingPunct="1">
              <a:lnSpc>
                <a:spcPct val="90000"/>
              </a:lnSpc>
              <a:spcBef>
                <a:spcPts val="0"/>
              </a:spcBef>
              <a:spcAft>
                <a:spcPts val="600"/>
              </a:spcAft>
              <a:buClrTx/>
              <a:buSzTx/>
              <a:buFont typeface="Arial" pitchFamily="34" charset="0"/>
              <a:buChar char="•"/>
              <a:tabLst/>
              <a:defRPr/>
            </a:pPr>
            <a:r>
              <a:rPr lang="en-US" sz="1200" dirty="0" smtClean="0"/>
              <a:t>Press and hold CTRL, select the vertical </a:t>
            </a:r>
            <a:r>
              <a:rPr lang="en-US" sz="1200" baseline="0" dirty="0" smtClean="0"/>
              <a:t>guide, and then </a:t>
            </a:r>
            <a:r>
              <a:rPr lang="en-US" sz="1200" dirty="0" smtClean="0"/>
              <a:t>drag it left to</a:t>
            </a:r>
            <a:r>
              <a:rPr lang="en-US" sz="1200" baseline="0" dirty="0" smtClean="0"/>
              <a:t> the</a:t>
            </a:r>
            <a:r>
              <a:rPr lang="en-US" sz="1200" dirty="0" smtClean="0"/>
              <a:t> 2.50 position.</a:t>
            </a:r>
          </a:p>
          <a:p>
            <a:endParaRPr lang="en-US" sz="1200" b="1" baseline="0" dirty="0" smtClean="0"/>
          </a:p>
          <a:p>
            <a:endParaRPr lang="en-US" sz="1200" baseline="0" dirty="0" smtClean="0"/>
          </a:p>
          <a:p>
            <a:r>
              <a:rPr lang="en-US" sz="1200" baseline="0" dirty="0" smtClean="0"/>
              <a:t>To reproduce the shape effects on this slide, do the following:</a:t>
            </a:r>
          </a:p>
          <a:p>
            <a:pPr marL="228600" indent="-228600">
              <a:buFont typeface="+mj-lt"/>
              <a:buAutoNum type="arabicPeriod"/>
            </a:pPr>
            <a:r>
              <a:rPr lang="en-US" sz="1200" baseline="0" dirty="0" smtClean="0"/>
              <a:t>On the </a:t>
            </a:r>
            <a:r>
              <a:rPr lang="en-US" sz="1200" b="1" baseline="0" dirty="0" smtClean="0"/>
              <a:t>Home</a:t>
            </a:r>
            <a:r>
              <a:rPr lang="en-US" sz="1200" baseline="0" dirty="0" smtClean="0"/>
              <a:t> tab, in the </a:t>
            </a:r>
            <a:r>
              <a:rPr lang="en-US" sz="1200" b="1" baseline="0" dirty="0" smtClean="0"/>
              <a:t>Drawing </a:t>
            </a:r>
            <a:r>
              <a:rPr lang="en-US" sz="1200" baseline="0" dirty="0" smtClean="0"/>
              <a:t>group, click </a:t>
            </a:r>
            <a:r>
              <a:rPr lang="en-US" sz="1200" b="1" baseline="0" dirty="0" smtClean="0"/>
              <a:t>Shapes</a:t>
            </a:r>
            <a:r>
              <a:rPr lang="en-US" sz="1200" baseline="0" dirty="0" smtClean="0"/>
              <a:t>, and then under </a:t>
            </a:r>
            <a:r>
              <a:rPr lang="en-US" sz="1200" b="1" baseline="0" dirty="0" smtClean="0">
                <a:solidFill>
                  <a:schemeClr val="accent6"/>
                </a:solidFill>
              </a:rPr>
              <a:t>Rectangles</a:t>
            </a:r>
            <a:r>
              <a:rPr lang="en-US" sz="1200" b="0" baseline="0" dirty="0" smtClean="0">
                <a:solidFill>
                  <a:schemeClr val="accent6"/>
                </a:solidFill>
              </a:rPr>
              <a:t> click </a:t>
            </a:r>
            <a:r>
              <a:rPr lang="en-US" sz="1200" b="1" dirty="0" smtClean="0">
                <a:solidFill>
                  <a:schemeClr val="accent6"/>
                </a:solidFill>
              </a:rPr>
              <a:t>Snip Diagonal Corner Rectangle </a:t>
            </a:r>
            <a:r>
              <a:rPr lang="en-US" sz="1200" b="0" dirty="0" smtClean="0">
                <a:solidFill>
                  <a:schemeClr val="accent6"/>
                </a:solidFill>
              </a:rPr>
              <a:t>(fifth option from the left).</a:t>
            </a:r>
          </a:p>
          <a:p>
            <a:pPr marL="228600" indent="-228600">
              <a:buFont typeface="+mj-lt"/>
              <a:buAutoNum type="arabicPeriod"/>
            </a:pPr>
            <a:r>
              <a:rPr lang="en-US" sz="1200" baseline="0" dirty="0" smtClean="0"/>
              <a:t>On the </a:t>
            </a:r>
            <a:r>
              <a:rPr lang="en-US" sz="1200" b="1" baseline="0" dirty="0" smtClean="0"/>
              <a:t>Home</a:t>
            </a:r>
            <a:r>
              <a:rPr lang="en-US" sz="1200" baseline="0" dirty="0" smtClean="0"/>
              <a:t> tab, in the </a:t>
            </a:r>
            <a:r>
              <a:rPr lang="en-US" sz="1200" b="1" baseline="0" dirty="0" smtClean="0"/>
              <a:t>Drawing </a:t>
            </a:r>
            <a:r>
              <a:rPr lang="en-US" sz="1200" baseline="0" dirty="0" smtClean="0"/>
              <a:t>group, click the arrow next to </a:t>
            </a:r>
            <a:r>
              <a:rPr lang="en-US" sz="1200" b="1" baseline="0" dirty="0" smtClean="0"/>
              <a:t>Shape Outline</a:t>
            </a:r>
            <a:r>
              <a:rPr lang="en-US" sz="1200" baseline="0" dirty="0" smtClean="0"/>
              <a:t>, and then click </a:t>
            </a:r>
            <a:r>
              <a:rPr lang="en-US" sz="1200" b="1" baseline="0" dirty="0" smtClean="0"/>
              <a:t>No Outline</a:t>
            </a:r>
            <a:r>
              <a:rPr lang="en-US" sz="1200" baseline="0" dirty="0" smtClean="0"/>
              <a:t>.</a:t>
            </a:r>
          </a:p>
          <a:p>
            <a:pPr marL="228600" indent="-228600">
              <a:buFont typeface="+mj-lt"/>
              <a:buAutoNum type="arabicPeriod"/>
            </a:pPr>
            <a:r>
              <a:rPr lang="en-US" sz="1200" baseline="0" dirty="0" smtClean="0"/>
              <a:t>On the </a:t>
            </a:r>
            <a:r>
              <a:rPr lang="en-US" sz="1200" b="1" baseline="0" dirty="0" smtClean="0"/>
              <a:t>Home</a:t>
            </a:r>
            <a:r>
              <a:rPr lang="en-US" sz="1200" baseline="0" dirty="0" smtClean="0"/>
              <a:t> tab, in the </a:t>
            </a:r>
            <a:r>
              <a:rPr lang="en-US" sz="1200" b="1" baseline="0" dirty="0" smtClean="0"/>
              <a:t>Drawing </a:t>
            </a:r>
            <a:r>
              <a:rPr lang="en-US" sz="1200" baseline="0" dirty="0" smtClean="0"/>
              <a:t>group, click the arrow next to </a:t>
            </a:r>
            <a:r>
              <a:rPr lang="en-US" sz="1200" b="1" baseline="0" dirty="0" smtClean="0"/>
              <a:t>Shape Fill</a:t>
            </a:r>
            <a:r>
              <a:rPr lang="en-US" sz="1200" baseline="0" dirty="0" smtClean="0"/>
              <a:t>, point to </a:t>
            </a:r>
            <a:r>
              <a:rPr lang="en-US" sz="1200" b="1" baseline="0" dirty="0" smtClean="0">
                <a:solidFill>
                  <a:schemeClr val="accent6"/>
                </a:solidFill>
              </a:rPr>
              <a:t>Gradient</a:t>
            </a:r>
            <a:r>
              <a:rPr lang="en-US" sz="1200" b="0" baseline="0" dirty="0" smtClean="0">
                <a:solidFill>
                  <a:schemeClr val="accent6"/>
                </a:solidFill>
              </a:rPr>
              <a:t>, and then click </a:t>
            </a:r>
            <a:r>
              <a:rPr lang="en-US" sz="1200" b="1" baseline="0" dirty="0" smtClean="0">
                <a:solidFill>
                  <a:schemeClr val="accent6"/>
                </a:solidFill>
              </a:rPr>
              <a:t>More</a:t>
            </a:r>
            <a:r>
              <a:rPr lang="en-US" sz="1200" b="0" baseline="0" dirty="0" smtClean="0">
                <a:solidFill>
                  <a:schemeClr val="accent6"/>
                </a:solidFill>
              </a:rPr>
              <a:t> </a:t>
            </a:r>
            <a:r>
              <a:rPr lang="en-US" sz="1200" b="1" baseline="0" dirty="0" smtClean="0">
                <a:solidFill>
                  <a:schemeClr val="accent6"/>
                </a:solidFill>
              </a:rPr>
              <a:t>Gradients</a:t>
            </a:r>
            <a:r>
              <a:rPr lang="en-US" sz="1200" b="0" baseline="0" dirty="0" smtClean="0">
                <a:solidFill>
                  <a:schemeClr val="accent6"/>
                </a:solidFill>
              </a:rPr>
              <a:t>. In the </a:t>
            </a:r>
            <a:r>
              <a:rPr lang="en-US" sz="1200" b="1" baseline="0" dirty="0" smtClean="0">
                <a:solidFill>
                  <a:schemeClr val="accent6"/>
                </a:solidFill>
              </a:rPr>
              <a:t>Format Shape </a:t>
            </a:r>
            <a:r>
              <a:rPr lang="en-US" sz="1200" b="0" baseline="0" dirty="0" smtClean="0">
                <a:solidFill>
                  <a:schemeClr val="accent6"/>
                </a:solidFill>
              </a:rPr>
              <a:t>dialog box, i</a:t>
            </a:r>
            <a:r>
              <a:rPr lang="en-US" sz="1200" b="0" baseline="0" dirty="0" smtClean="0">
                <a:solidFill>
                  <a:schemeClr val="tx1"/>
                </a:solidFill>
              </a:rPr>
              <a:t>n the left pane, click </a:t>
            </a:r>
            <a:r>
              <a:rPr lang="en-US" sz="1200" b="1" baseline="0" dirty="0" smtClean="0">
                <a:solidFill>
                  <a:schemeClr val="accent6"/>
                </a:solidFill>
              </a:rPr>
              <a:t>Fill</a:t>
            </a:r>
            <a:r>
              <a:rPr lang="en-US" sz="1200" b="0" baseline="0" dirty="0" smtClean="0">
                <a:solidFill>
                  <a:schemeClr val="accent6"/>
                </a:solidFill>
              </a:rPr>
              <a:t>, select </a:t>
            </a:r>
            <a:r>
              <a:rPr lang="en-US" sz="1200" b="1" baseline="0" dirty="0" smtClean="0">
                <a:solidFill>
                  <a:schemeClr val="accent6"/>
                </a:solidFill>
              </a:rPr>
              <a:t>Gradient fill</a:t>
            </a:r>
            <a:r>
              <a:rPr lang="en-US" sz="1200" b="0" baseline="0" dirty="0" smtClean="0">
                <a:solidFill>
                  <a:schemeClr val="accent6"/>
                </a:solidFill>
              </a:rPr>
              <a:t> in the </a:t>
            </a:r>
            <a:r>
              <a:rPr lang="en-US" sz="1200" b="1" baseline="0" dirty="0" smtClean="0">
                <a:solidFill>
                  <a:schemeClr val="accent6"/>
                </a:solidFill>
              </a:rPr>
              <a:t>Fill</a:t>
            </a:r>
            <a:r>
              <a:rPr lang="en-US" sz="1200" b="0" baseline="0" dirty="0" smtClean="0">
                <a:solidFill>
                  <a:schemeClr val="accent6"/>
                </a:solidFill>
              </a:rPr>
              <a:t> pane, and then do the following:</a:t>
            </a:r>
          </a:p>
          <a:p>
            <a:pPr marL="685800" lvl="1" indent="-228600">
              <a:buFont typeface="Arial" pitchFamily="34" charset="0"/>
              <a:buChar char="•"/>
            </a:pPr>
            <a:r>
              <a:rPr lang="en-US" sz="1200" b="0" dirty="0" smtClean="0">
                <a:solidFill>
                  <a:schemeClr val="accent6"/>
                </a:solidFill>
              </a:rPr>
              <a:t>In the </a:t>
            </a:r>
            <a:r>
              <a:rPr lang="en-US" sz="1200" b="1" dirty="0" smtClean="0">
                <a:solidFill>
                  <a:schemeClr val="accent6"/>
                </a:solidFill>
              </a:rPr>
              <a:t>Type </a:t>
            </a:r>
            <a:r>
              <a:rPr lang="en-US" sz="1200" b="0" dirty="0" smtClean="0">
                <a:solidFill>
                  <a:schemeClr val="accent6"/>
                </a:solidFill>
              </a:rPr>
              <a:t>list, select </a:t>
            </a:r>
            <a:r>
              <a:rPr lang="en-US" sz="1200" b="1" dirty="0" smtClean="0">
                <a:solidFill>
                  <a:schemeClr val="accent6"/>
                </a:solidFill>
              </a:rPr>
              <a:t>Linear</a:t>
            </a:r>
            <a:r>
              <a:rPr lang="en-US" sz="1200" b="0" dirty="0" smtClean="0">
                <a:solidFill>
                  <a:schemeClr val="accent6"/>
                </a:solidFill>
              </a:rPr>
              <a:t>.</a:t>
            </a:r>
          </a:p>
          <a:p>
            <a:pPr marL="685800" lvl="1" indent="-228600">
              <a:buFont typeface="Arial" pitchFamily="34" charset="0"/>
              <a:buChar char="•"/>
            </a:pPr>
            <a:r>
              <a:rPr lang="en-US" sz="1200" b="0" dirty="0" smtClean="0">
                <a:solidFill>
                  <a:schemeClr val="accent6"/>
                </a:solidFill>
              </a:rPr>
              <a:t>Click the button next to </a:t>
            </a:r>
            <a:r>
              <a:rPr lang="en-US" sz="1200" b="1" dirty="0" smtClean="0">
                <a:solidFill>
                  <a:schemeClr val="accent6"/>
                </a:solidFill>
              </a:rPr>
              <a:t>Direction</a:t>
            </a:r>
            <a:r>
              <a:rPr lang="en-US" sz="1200" b="0" dirty="0" smtClean="0">
                <a:solidFill>
                  <a:schemeClr val="accent6"/>
                </a:solidFill>
              </a:rPr>
              <a:t>, and then click </a:t>
            </a:r>
            <a:r>
              <a:rPr lang="en-US" sz="1200" b="1" dirty="0" smtClean="0">
                <a:solidFill>
                  <a:schemeClr val="accent6"/>
                </a:solidFill>
              </a:rPr>
              <a:t>Linear Right</a:t>
            </a:r>
            <a:r>
              <a:rPr lang="en-US" sz="1200" b="1" baseline="0" dirty="0" smtClean="0">
                <a:solidFill>
                  <a:schemeClr val="accent6"/>
                </a:solidFill>
              </a:rPr>
              <a:t> </a:t>
            </a:r>
            <a:r>
              <a:rPr lang="en-US" sz="1200" b="0" baseline="0" dirty="0" smtClean="0">
                <a:solidFill>
                  <a:schemeClr val="accent6"/>
                </a:solidFill>
              </a:rPr>
              <a:t>(first row, fourth option from the left). </a:t>
            </a:r>
            <a:endParaRPr lang="en-US" sz="1200" b="1" dirty="0" smtClean="0">
              <a:solidFill>
                <a:schemeClr val="accent6"/>
              </a:solidFill>
            </a:endParaRP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endParaRPr lang="en-US" sz="1200" kern="120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first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baseline="0" dirty="0" smtClean="0">
                <a:solidFill>
                  <a:schemeClr val="accent6"/>
                </a:solidFill>
              </a:rPr>
              <a:t>Black, Text 1</a:t>
            </a:r>
            <a:r>
              <a:rPr lang="en-US" sz="1200" b="0" baseline="0" dirty="0" smtClean="0">
                <a:solidFill>
                  <a:schemeClr val="accent6"/>
                </a:solidFill>
              </a:rPr>
              <a:t> (first row, second option from the left). </a:t>
            </a:r>
            <a:endParaRPr lang="en-US" sz="1200" kern="1200" dirty="0" smtClean="0">
              <a:solidFill>
                <a:schemeClr val="tx1"/>
              </a:solidFill>
              <a:effectLst/>
              <a:latin typeface="+mn-lt"/>
              <a:ea typeface="+mn-ea"/>
              <a:cs typeface="+mn-cs"/>
            </a:endParaRP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51%</a:t>
            </a:r>
            <a:r>
              <a:rPr lang="en-US" sz="1200" kern="1200" dirty="0" smtClean="0">
                <a:solidFill>
                  <a:schemeClr val="tx1"/>
                </a:solidFill>
                <a:effectLst/>
                <a:latin typeface="+mn-lt"/>
                <a:ea typeface="+mn-ea"/>
                <a:cs typeface="+mn-cs"/>
              </a:rPr>
              <a:t>. </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second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baseline="0" dirty="0" smtClean="0">
                <a:solidFill>
                  <a:schemeClr val="accent6"/>
                </a:solidFill>
              </a:rPr>
              <a:t>Black, Text 1</a:t>
            </a:r>
            <a:r>
              <a:rPr lang="en-US" sz="1200" b="0" baseline="0" dirty="0" smtClean="0">
                <a:solidFill>
                  <a:schemeClr val="accent6"/>
                </a:solidFill>
              </a:rPr>
              <a:t> (first row, second option from the left). </a:t>
            </a:r>
            <a:endParaRPr lang="en-US" sz="1200" kern="1200" dirty="0" smtClean="0">
              <a:solidFill>
                <a:schemeClr val="tx1"/>
              </a:solidFill>
              <a:effectLst/>
              <a:latin typeface="+mn-lt"/>
              <a:ea typeface="+mn-ea"/>
              <a:cs typeface="+mn-cs"/>
            </a:endParaRP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85%</a:t>
            </a:r>
            <a:r>
              <a:rPr lang="en-US" sz="1200" kern="1200" dirty="0" smtClean="0">
                <a:solidFill>
                  <a:schemeClr val="tx1"/>
                </a:solidFill>
                <a:effectLst/>
                <a:latin typeface="+mn-lt"/>
                <a:ea typeface="+mn-ea"/>
                <a:cs typeface="+mn-cs"/>
              </a:rPr>
              <a:t>. </a:t>
            </a:r>
            <a:endParaRPr lang="en-US" sz="1200" kern="1200" dirty="0" smtClean="0">
              <a:solidFill>
                <a:schemeClr val="tx1"/>
              </a:solidFill>
              <a:latin typeface="+mn-lt"/>
              <a:ea typeface="+mn-ea"/>
              <a:cs typeface="+mn-cs"/>
            </a:endParaRPr>
          </a:p>
          <a:p>
            <a:pPr marL="228600" indent="-228600">
              <a:spcAft>
                <a:spcPts val="300"/>
              </a:spcAft>
              <a:buFont typeface="+mj-lt"/>
              <a:buAutoNum type="arabicPeriod"/>
            </a:pPr>
            <a:r>
              <a:rPr lang="en-US" sz="1200" b="0" baseline="0" dirty="0" smtClean="0">
                <a:solidFill>
                  <a:schemeClr val="accent6"/>
                </a:solidFill>
              </a:rPr>
              <a:t>Under </a:t>
            </a:r>
            <a:r>
              <a:rPr lang="en-US" sz="1200" b="1" baseline="0" dirty="0" smtClean="0">
                <a:solidFill>
                  <a:schemeClr val="accent6"/>
                </a:solidFill>
              </a:rPr>
              <a:t>Drawing Tools</a:t>
            </a:r>
            <a:r>
              <a:rPr lang="en-US" sz="1200" b="0" baseline="0" dirty="0" smtClean="0">
                <a:solidFill>
                  <a:schemeClr val="accent6"/>
                </a:solidFill>
              </a:rPr>
              <a:t>, on the </a:t>
            </a:r>
            <a:r>
              <a:rPr lang="en-US" sz="1200" b="1" baseline="0" dirty="0" smtClean="0">
                <a:solidFill>
                  <a:schemeClr val="accent6"/>
                </a:solidFill>
              </a:rPr>
              <a:t>Format</a:t>
            </a:r>
            <a:r>
              <a:rPr lang="en-US" sz="1200" b="0" baseline="0" dirty="0" smtClean="0">
                <a:solidFill>
                  <a:schemeClr val="accent6"/>
                </a:solidFill>
              </a:rPr>
              <a:t> tab, in the </a:t>
            </a:r>
            <a:r>
              <a:rPr lang="en-US" sz="1200" b="1" baseline="0" dirty="0" smtClean="0">
                <a:solidFill>
                  <a:schemeClr val="accent6"/>
                </a:solidFill>
              </a:rPr>
              <a:t>Size</a:t>
            </a:r>
            <a:r>
              <a:rPr lang="en-US" sz="1200" b="0" baseline="0" dirty="0" smtClean="0">
                <a:solidFill>
                  <a:schemeClr val="accent6"/>
                </a:solidFill>
              </a:rPr>
              <a:t> group, do the following:</a:t>
            </a:r>
          </a:p>
          <a:p>
            <a:pPr marL="685800" lvl="1" indent="-228600">
              <a:spcAft>
                <a:spcPts val="300"/>
              </a:spcAft>
              <a:buFont typeface="Arial" pitchFamily="34" charset="0"/>
              <a:buChar char="•"/>
            </a:pPr>
            <a:r>
              <a:rPr lang="en-US" sz="1200" b="0" baseline="0" dirty="0" smtClean="0">
                <a:solidFill>
                  <a:schemeClr val="accent6"/>
                </a:solidFill>
              </a:rPr>
              <a:t>In the </a:t>
            </a:r>
            <a:r>
              <a:rPr lang="en-US" sz="1200" b="1" baseline="0" dirty="0" smtClean="0">
                <a:solidFill>
                  <a:schemeClr val="accent6"/>
                </a:solidFill>
              </a:rPr>
              <a:t>Shape Height </a:t>
            </a:r>
            <a:r>
              <a:rPr lang="en-US" sz="1200" b="0" baseline="0" dirty="0" smtClean="0">
                <a:solidFill>
                  <a:schemeClr val="accent6"/>
                </a:solidFill>
              </a:rPr>
              <a:t>box, enter </a:t>
            </a:r>
            <a:r>
              <a:rPr lang="en-US" sz="1200" b="1" baseline="0" dirty="0" smtClean="0">
                <a:solidFill>
                  <a:schemeClr val="accent6"/>
                </a:solidFill>
              </a:rPr>
              <a:t>1.5”</a:t>
            </a:r>
            <a:r>
              <a:rPr lang="en-US" sz="1200" b="0" baseline="0" dirty="0" smtClean="0">
                <a:solidFill>
                  <a:schemeClr val="accent6"/>
                </a:solidFill>
              </a:rPr>
              <a:t>.</a:t>
            </a:r>
          </a:p>
          <a:p>
            <a:pPr marL="685800" lvl="1" indent="-228600">
              <a:spcAft>
                <a:spcPts val="300"/>
              </a:spcAft>
              <a:buFont typeface="Arial" pitchFamily="34" charset="0"/>
              <a:buChar char="•"/>
            </a:pPr>
            <a:r>
              <a:rPr lang="en-US" sz="1200" b="0" baseline="0" dirty="0" smtClean="0">
                <a:solidFill>
                  <a:schemeClr val="accent6"/>
                </a:solidFill>
              </a:rPr>
              <a:t>In the </a:t>
            </a:r>
            <a:r>
              <a:rPr lang="en-US" sz="1200" b="1" baseline="0" dirty="0" smtClean="0">
                <a:solidFill>
                  <a:schemeClr val="accent6"/>
                </a:solidFill>
              </a:rPr>
              <a:t>Shape Width </a:t>
            </a:r>
            <a:r>
              <a:rPr lang="en-US" sz="1200" b="0" baseline="0" dirty="0" smtClean="0">
                <a:solidFill>
                  <a:schemeClr val="accent6"/>
                </a:solidFill>
              </a:rPr>
              <a:t>box, enter </a:t>
            </a:r>
            <a:r>
              <a:rPr lang="en-US" sz="1200" b="1" baseline="0" dirty="0" smtClean="0">
                <a:solidFill>
                  <a:schemeClr val="accent6"/>
                </a:solidFill>
              </a:rPr>
              <a:t>8.42”</a:t>
            </a:r>
            <a:r>
              <a:rPr lang="en-US" sz="1200" b="0" baseline="0" dirty="0" smtClean="0">
                <a:solidFill>
                  <a:schemeClr val="accent6"/>
                </a:solidFill>
              </a:rPr>
              <a:t>.</a:t>
            </a:r>
          </a:p>
          <a:p>
            <a:pPr marL="228600" indent="-228600">
              <a:spcAft>
                <a:spcPts val="300"/>
              </a:spcAft>
              <a:buFont typeface="+mj-lt"/>
              <a:buAutoNum type="arabicPeriod"/>
            </a:pPr>
            <a:r>
              <a:rPr lang="en-US" sz="1200" b="0" baseline="0" dirty="0" smtClean="0">
                <a:solidFill>
                  <a:schemeClr val="accent6"/>
                </a:solidFill>
              </a:rPr>
              <a:t>Select the rectangle. On the </a:t>
            </a:r>
            <a:r>
              <a:rPr lang="en-US" sz="1200" b="1" baseline="0" dirty="0" smtClean="0">
                <a:solidFill>
                  <a:schemeClr val="accent6"/>
                </a:solidFill>
              </a:rPr>
              <a:t>Home </a:t>
            </a:r>
            <a:r>
              <a:rPr lang="en-US" sz="1200" b="0" baseline="0" dirty="0" smtClean="0">
                <a:solidFill>
                  <a:schemeClr val="accent6"/>
                </a:solidFill>
              </a:rPr>
              <a:t>tab, in the </a:t>
            </a:r>
            <a:r>
              <a:rPr lang="en-US" sz="1200" b="1" baseline="0" dirty="0" smtClean="0">
                <a:solidFill>
                  <a:schemeClr val="accent6"/>
                </a:solidFill>
              </a:rPr>
              <a:t>Clipboard </a:t>
            </a:r>
            <a:r>
              <a:rPr lang="en-US" sz="1200" b="0" baseline="0" dirty="0" smtClean="0">
                <a:solidFill>
                  <a:schemeClr val="accent6"/>
                </a:solidFill>
              </a:rPr>
              <a:t>group, click the arrow next to </a:t>
            </a:r>
            <a:r>
              <a:rPr lang="en-US" sz="1200" b="1" baseline="0" dirty="0" smtClean="0">
                <a:solidFill>
                  <a:schemeClr val="accent6"/>
                </a:solidFill>
              </a:rPr>
              <a:t>Copy</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Repeat this process one more time for a total of three rectangles.</a:t>
            </a:r>
          </a:p>
          <a:p>
            <a:pPr marL="228600" indent="-228600">
              <a:spcAft>
                <a:spcPts val="300"/>
              </a:spcAft>
              <a:buFont typeface="+mj-lt"/>
              <a:buAutoNum type="arabicPeriod"/>
            </a:pPr>
            <a:r>
              <a:rPr lang="en-US" sz="1200" b="0" baseline="0" dirty="0" smtClean="0">
                <a:solidFill>
                  <a:schemeClr val="accent6"/>
                </a:solidFill>
              </a:rPr>
              <a:t>Drag the first rectangle and center it vertically on the top horizontal drawing guide (2.17).</a:t>
            </a:r>
          </a:p>
          <a:p>
            <a:pPr marL="228600" indent="-228600">
              <a:spcAft>
                <a:spcPts val="300"/>
              </a:spcAft>
              <a:buFont typeface="+mj-lt"/>
              <a:buAutoNum type="arabicPeriod"/>
            </a:pPr>
            <a:r>
              <a:rPr lang="en-US" sz="1200" b="0" baseline="0" dirty="0" smtClean="0">
                <a:solidFill>
                  <a:schemeClr val="accent6"/>
                </a:solidFill>
              </a:rPr>
              <a:t>Drag the second rectangle and center it vertically on the middle horizontal drawing guide (0.00).</a:t>
            </a:r>
          </a:p>
          <a:p>
            <a:pPr marL="228600" indent="-228600">
              <a:spcAft>
                <a:spcPts val="300"/>
              </a:spcAft>
              <a:buFont typeface="+mj-lt"/>
              <a:buAutoNum type="arabicPeriod"/>
            </a:pPr>
            <a:r>
              <a:rPr lang="en-US" sz="1200" b="0" baseline="0" dirty="0" smtClean="0">
                <a:solidFill>
                  <a:schemeClr val="accent6"/>
                </a:solidFill>
              </a:rPr>
              <a:t>Drag the third rectangle and center it vertically on the bottom horizontal drawing guide (2.17).</a:t>
            </a:r>
          </a:p>
          <a:p>
            <a:pPr marL="228600" indent="-228600">
              <a:spcAft>
                <a:spcPts val="300"/>
              </a:spcAft>
              <a:buFont typeface="+mj-lt"/>
              <a:buAutoNum type="arabicPeriod"/>
            </a:pPr>
            <a:r>
              <a:rPr lang="en-US" sz="1200" b="0" baseline="0" dirty="0" smtClean="0">
                <a:solidFill>
                  <a:schemeClr val="accent6"/>
                </a:solidFill>
              </a:rPr>
              <a:t>Press and hold CTRL, and then select all three rectangles. </a:t>
            </a:r>
            <a:r>
              <a:rPr lang="en-US" sz="1200" baseline="0" dirty="0" smtClean="0"/>
              <a:t>On the </a:t>
            </a:r>
            <a:r>
              <a:rPr lang="en-US" sz="1200" b="1" baseline="0" dirty="0" smtClean="0"/>
              <a:t>Home</a:t>
            </a:r>
            <a:r>
              <a:rPr lang="en-US" sz="1200" baseline="0" dirty="0" smtClean="0"/>
              <a:t> tab, in the </a:t>
            </a:r>
            <a:r>
              <a:rPr lang="en-US" sz="1200" b="1" baseline="0" dirty="0" smtClean="0">
                <a:solidFill>
                  <a:schemeClr val="accent6"/>
                </a:solidFill>
              </a:rPr>
              <a:t>Drawing</a:t>
            </a:r>
            <a:r>
              <a:rPr lang="en-US" sz="1200" b="0" baseline="0" dirty="0" smtClean="0">
                <a:solidFill>
                  <a:schemeClr val="accent6"/>
                </a:solidFill>
              </a:rPr>
              <a:t> group, click </a:t>
            </a:r>
            <a:r>
              <a:rPr lang="en-US" sz="1200" b="1" baseline="0" dirty="0" smtClean="0">
                <a:solidFill>
                  <a:schemeClr val="accent6"/>
                </a:solidFill>
              </a:rPr>
              <a:t>Arrange</a:t>
            </a:r>
            <a:r>
              <a:rPr lang="en-US" sz="1200" b="0" baseline="0" dirty="0" smtClean="0">
                <a:solidFill>
                  <a:schemeClr val="accent6"/>
                </a:solidFill>
              </a:rPr>
              <a:t>, point to </a:t>
            </a:r>
            <a:r>
              <a:rPr lang="en-US" sz="1200" b="1" baseline="0" dirty="0" smtClean="0">
                <a:solidFill>
                  <a:schemeClr val="accent6"/>
                </a:solidFill>
              </a:rPr>
              <a:t>Align</a:t>
            </a:r>
            <a:r>
              <a:rPr lang="en-US" sz="1200" b="0" baseline="0" dirty="0" smtClean="0">
                <a:solidFill>
                  <a:schemeClr val="accent6"/>
                </a:solidFill>
              </a:rPr>
              <a:t>, and then do the following:</a:t>
            </a:r>
          </a:p>
          <a:p>
            <a:pPr marL="685800" lvl="1" indent="-228600">
              <a:spcAft>
                <a:spcPts val="300"/>
              </a:spcAft>
              <a:buFont typeface="+mj-lt"/>
              <a:buAutoNum type="arabicPeriod"/>
            </a:pPr>
            <a:r>
              <a:rPr lang="en-US" sz="1200" b="0" baseline="0" dirty="0" smtClean="0">
                <a:solidFill>
                  <a:schemeClr val="accent6"/>
                </a:solidFill>
              </a:rPr>
              <a:t>Click </a:t>
            </a:r>
            <a:r>
              <a:rPr lang="en-US" sz="1200" b="1" baseline="0" dirty="0" smtClean="0">
                <a:solidFill>
                  <a:schemeClr val="accent6"/>
                </a:solidFill>
              </a:rPr>
              <a:t>Align</a:t>
            </a:r>
            <a:r>
              <a:rPr lang="en-US" sz="1200" b="0" baseline="0" dirty="0" smtClean="0">
                <a:solidFill>
                  <a:schemeClr val="accent6"/>
                </a:solidFill>
              </a:rPr>
              <a:t> </a:t>
            </a:r>
            <a:r>
              <a:rPr lang="en-US" sz="1200" b="1" baseline="0" dirty="0" smtClean="0">
                <a:solidFill>
                  <a:schemeClr val="accent6"/>
                </a:solidFill>
              </a:rPr>
              <a:t>to Slide</a:t>
            </a:r>
            <a:r>
              <a:rPr lang="en-US" sz="1200" b="0" baseline="0" dirty="0" smtClean="0">
                <a:solidFill>
                  <a:schemeClr val="accent6"/>
                </a:solidFill>
              </a:rPr>
              <a:t>.</a:t>
            </a:r>
          </a:p>
          <a:p>
            <a:pPr marL="685800" lvl="1" indent="-228600">
              <a:spcAft>
                <a:spcPts val="300"/>
              </a:spcAft>
              <a:buFont typeface="+mj-lt"/>
              <a:buAutoNum type="arabicPeriod"/>
            </a:pPr>
            <a:r>
              <a:rPr lang="en-US" sz="1200" b="0" baseline="0" dirty="0" smtClean="0">
                <a:solidFill>
                  <a:schemeClr val="accent6"/>
                </a:solidFill>
              </a:rPr>
              <a:t>Click </a:t>
            </a:r>
            <a:r>
              <a:rPr lang="en-US" sz="1200" b="1" baseline="0" dirty="0" smtClean="0">
                <a:solidFill>
                  <a:schemeClr val="accent6"/>
                </a:solidFill>
              </a:rPr>
              <a:t>Align Center</a:t>
            </a:r>
            <a:r>
              <a:rPr lang="en-US" sz="1200" b="0" baseline="0" dirty="0" smtClean="0">
                <a:solidFill>
                  <a:schemeClr val="accent6"/>
                </a:solidFill>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b="0" dirty="0" smtClean="0"/>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dirty="0" smtClean="0"/>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b="0" dirty="0" smtClean="0"/>
              <a:t>To reproduce the picture</a:t>
            </a:r>
            <a:r>
              <a:rPr lang="en-US" sz="1200" b="0" baseline="0" dirty="0" smtClean="0"/>
              <a:t> effects on this slide, do the following:</a:t>
            </a:r>
            <a:endParaRPr lang="en-US" sz="1200" b="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Insert tab</a:t>
            </a:r>
            <a:r>
              <a:rPr lang="en-US" sz="1200" b="0" dirty="0" smtClean="0"/>
              <a:t>, in the </a:t>
            </a:r>
            <a:r>
              <a:rPr lang="en-US" sz="1200" b="1" dirty="0" smtClean="0"/>
              <a:t>Images </a:t>
            </a:r>
            <a:r>
              <a:rPr lang="en-US" sz="1200" dirty="0" smtClean="0"/>
              <a:t>group, click </a:t>
            </a:r>
            <a:r>
              <a:rPr lang="en-US" sz="1200" b="1" dirty="0" smtClean="0"/>
              <a:t>Picture</a:t>
            </a:r>
            <a:r>
              <a:rPr lang="en-US" sz="1200" dirty="0" smtClean="0"/>
              <a:t>. In the </a:t>
            </a:r>
            <a:r>
              <a:rPr lang="en-US" sz="1200" b="1" dirty="0" smtClean="0"/>
              <a:t>Insert Picture </a:t>
            </a:r>
            <a:r>
              <a:rPr lang="en-US" sz="1200" dirty="0" smtClean="0"/>
              <a:t>dialog box,</a:t>
            </a:r>
            <a:r>
              <a:rPr lang="en-US" sz="1200" baseline="0" dirty="0" smtClean="0"/>
              <a:t> select a picture </a:t>
            </a:r>
            <a:r>
              <a:rPr lang="en-US" sz="1200" dirty="0" smtClean="0"/>
              <a:t>and then click </a:t>
            </a:r>
            <a:r>
              <a:rPr lang="en-US" sz="1200" b="1" dirty="0" smtClean="0"/>
              <a:t>Insert</a:t>
            </a:r>
            <a:r>
              <a:rPr lang="en-US" sz="1200" dirty="0" smtClean="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solidFill>
                  <a:schemeClr val="accent6"/>
                </a:solidFill>
              </a:rPr>
              <a:t>On the slide, select the picture.</a:t>
            </a:r>
            <a:r>
              <a:rPr lang="en-US" sz="1200" b="0" baseline="0" dirty="0" smtClean="0">
                <a:solidFill>
                  <a:schemeClr val="accent6"/>
                </a:solidFill>
              </a:rPr>
              <a:t> </a:t>
            </a:r>
            <a:r>
              <a:rPr lang="en-US" sz="1200" b="0" dirty="0" smtClean="0">
                <a:solidFill>
                  <a:schemeClr val="accent6"/>
                </a:solidFill>
              </a:rPr>
              <a:t>Under</a:t>
            </a:r>
            <a:r>
              <a:rPr lang="en-US" sz="1200" b="0" baseline="0" dirty="0" smtClean="0">
                <a:solidFill>
                  <a:schemeClr val="accent6"/>
                </a:solidFill>
              </a:rPr>
              <a:t> </a:t>
            </a:r>
            <a:r>
              <a:rPr lang="en-US" sz="1200" b="1" baseline="0" dirty="0" smtClean="0">
                <a:solidFill>
                  <a:schemeClr val="accent6"/>
                </a:solidFill>
              </a:rPr>
              <a:t>Picture Tools</a:t>
            </a:r>
            <a:r>
              <a:rPr lang="en-US" sz="1200" b="0" baseline="0" dirty="0" smtClean="0">
                <a:solidFill>
                  <a:schemeClr val="accent6"/>
                </a:solidFill>
              </a:rPr>
              <a:t>, on the </a:t>
            </a:r>
            <a:r>
              <a:rPr lang="en-US" sz="1200" b="1" baseline="0" dirty="0" smtClean="0">
                <a:solidFill>
                  <a:schemeClr val="accent6"/>
                </a:solidFill>
              </a:rPr>
              <a:t>Format</a:t>
            </a:r>
            <a:r>
              <a:rPr lang="en-US" sz="1200" b="0" baseline="0" dirty="0" smtClean="0">
                <a:solidFill>
                  <a:schemeClr val="accent6"/>
                </a:solidFill>
              </a:rPr>
              <a:t> tab, in the bottom right corner of the </a:t>
            </a:r>
            <a:r>
              <a:rPr lang="en-US" sz="1200" b="1" baseline="0" dirty="0" smtClean="0">
                <a:solidFill>
                  <a:schemeClr val="accent6"/>
                </a:solidFill>
              </a:rPr>
              <a:t>Size </a:t>
            </a:r>
            <a:r>
              <a:rPr lang="en-US" sz="1200" b="0" baseline="0" dirty="0" smtClean="0">
                <a:solidFill>
                  <a:schemeClr val="accent6"/>
                </a:solidFill>
              </a:rPr>
              <a:t>group, click the </a:t>
            </a:r>
            <a:r>
              <a:rPr lang="en-US" sz="1200" b="1" baseline="0" dirty="0" smtClean="0">
                <a:solidFill>
                  <a:schemeClr val="accent6"/>
                </a:solidFill>
              </a:rPr>
              <a:t>Size and Position </a:t>
            </a:r>
            <a:r>
              <a:rPr lang="en-US" sz="1200" b="0" baseline="0" dirty="0" smtClean="0">
                <a:solidFill>
                  <a:schemeClr val="accent6"/>
                </a:solidFill>
              </a:rPr>
              <a:t>dialog box launcher. In the </a:t>
            </a:r>
            <a:r>
              <a:rPr lang="en-US" sz="1200" b="1" baseline="0" dirty="0" smtClean="0">
                <a:solidFill>
                  <a:schemeClr val="accent6"/>
                </a:solidFill>
              </a:rPr>
              <a:t>Format Picture </a:t>
            </a:r>
            <a:r>
              <a:rPr lang="en-US" sz="1200" b="0" baseline="0" dirty="0" smtClean="0">
                <a:solidFill>
                  <a:schemeClr val="accent6"/>
                </a:solidFill>
              </a:rPr>
              <a:t>dialog box, on the </a:t>
            </a:r>
            <a:r>
              <a:rPr lang="en-US" sz="1200" b="1" baseline="0" dirty="0" smtClean="0">
                <a:solidFill>
                  <a:schemeClr val="accent6"/>
                </a:solidFill>
              </a:rPr>
              <a:t>Size</a:t>
            </a:r>
            <a:r>
              <a:rPr lang="en-US" sz="1200" b="0" baseline="0" dirty="0" smtClean="0">
                <a:solidFill>
                  <a:schemeClr val="accent6"/>
                </a:solidFill>
              </a:rPr>
              <a:t> tab, under </a:t>
            </a:r>
            <a:r>
              <a:rPr lang="en-US" sz="1200" b="1" baseline="0" dirty="0" smtClean="0">
                <a:solidFill>
                  <a:schemeClr val="accent6"/>
                </a:solidFill>
              </a:rPr>
              <a:t>Scale</a:t>
            </a:r>
            <a:r>
              <a:rPr lang="en-US" sz="1200" b="0" baseline="0" dirty="0" smtClean="0">
                <a:solidFill>
                  <a:schemeClr val="accent6"/>
                </a:solidFill>
              </a:rPr>
              <a:t>, clear the </a:t>
            </a:r>
            <a:r>
              <a:rPr lang="en-US" sz="1200" b="1" baseline="0" dirty="0" smtClean="0">
                <a:solidFill>
                  <a:schemeClr val="accent6"/>
                </a:solidFill>
              </a:rPr>
              <a:t>Lock aspect ratio </a:t>
            </a:r>
            <a:r>
              <a:rPr lang="en-US" sz="1200" b="0" baseline="0" dirty="0" smtClean="0">
                <a:solidFill>
                  <a:schemeClr val="accent6"/>
                </a:solidFill>
              </a:rPr>
              <a:t>box, and then under </a:t>
            </a:r>
            <a:r>
              <a:rPr lang="en-US" sz="1200" b="1" baseline="0" dirty="0" smtClean="0">
                <a:solidFill>
                  <a:schemeClr val="accent6"/>
                </a:solidFill>
              </a:rPr>
              <a:t>Size and rotate</a:t>
            </a:r>
            <a:r>
              <a:rPr lang="en-US" sz="1200" b="0" baseline="0" dirty="0" smtClean="0">
                <a:solidFill>
                  <a:schemeClr val="accent6"/>
                </a:solidFill>
              </a:rPr>
              <a:t>,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solidFill>
                  <a:schemeClr val="accent6"/>
                </a:solidFill>
              </a:rPr>
              <a:t>In the </a:t>
            </a:r>
            <a:r>
              <a:rPr lang="en-US" sz="1200" b="1" baseline="0" dirty="0" smtClean="0">
                <a:solidFill>
                  <a:schemeClr val="accent6"/>
                </a:solidFill>
              </a:rPr>
              <a:t>Height </a:t>
            </a:r>
            <a:r>
              <a:rPr lang="en-US" sz="1200" b="0" baseline="0" dirty="0" smtClean="0">
                <a:solidFill>
                  <a:schemeClr val="accent6"/>
                </a:solidFill>
              </a:rPr>
              <a:t>box, enter</a:t>
            </a:r>
            <a:r>
              <a:rPr lang="en-US" sz="1200" b="1" baseline="0" dirty="0" smtClean="0">
                <a:solidFill>
                  <a:schemeClr val="accent6"/>
                </a:solidFill>
              </a:rPr>
              <a:t> 1.88”</a:t>
            </a:r>
            <a:r>
              <a:rPr lang="en-US" sz="1200" b="0" baseline="0" dirty="0" smtClean="0">
                <a:solidFill>
                  <a:schemeClr val="accent6"/>
                </a:solidFill>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solidFill>
                  <a:schemeClr val="accent6"/>
                </a:solidFill>
              </a:rPr>
              <a:t>In the </a:t>
            </a:r>
            <a:r>
              <a:rPr lang="en-US" sz="1200" b="1" baseline="0" dirty="0" smtClean="0">
                <a:solidFill>
                  <a:schemeClr val="accent6"/>
                </a:solidFill>
              </a:rPr>
              <a:t>Width </a:t>
            </a:r>
            <a:r>
              <a:rPr lang="en-US" sz="1200" b="0" baseline="0" dirty="0" smtClean="0">
                <a:solidFill>
                  <a:schemeClr val="accent6"/>
                </a:solidFill>
              </a:rPr>
              <a:t>box, enter </a:t>
            </a:r>
            <a:r>
              <a:rPr lang="en-US" sz="1200" b="1" baseline="0" dirty="0" smtClean="0">
                <a:solidFill>
                  <a:schemeClr val="accent6"/>
                </a:solidFill>
              </a:rPr>
              <a:t>2.5”</a:t>
            </a:r>
            <a:r>
              <a:rPr lang="en-US" sz="1200" b="0" baseline="0" dirty="0" smtClean="0">
                <a:solidFill>
                  <a:schemeClr val="accent6"/>
                </a:solidFill>
              </a:rPr>
              <a:t>.</a:t>
            </a:r>
            <a:endParaRPr lang="en-US" sz="1200" b="0" dirty="0" smtClean="0">
              <a:solidFill>
                <a:schemeClr val="accent6"/>
              </a:solidFill>
            </a:endParaRPr>
          </a:p>
          <a:p>
            <a:pPr marL="228600" indent="-228600">
              <a:buFont typeface="+mj-lt"/>
              <a:buAutoNum type="arabicPeriod"/>
            </a:pPr>
            <a:r>
              <a:rPr lang="en-US" sz="1200" b="0" dirty="0" smtClean="0">
                <a:solidFill>
                  <a:schemeClr val="accent6"/>
                </a:solidFill>
              </a:rPr>
              <a:t>Under</a:t>
            </a:r>
            <a:r>
              <a:rPr lang="en-US" sz="1200" b="0" baseline="0" dirty="0" smtClean="0">
                <a:solidFill>
                  <a:schemeClr val="accent6"/>
                </a:solidFill>
              </a:rPr>
              <a:t> </a:t>
            </a:r>
            <a:r>
              <a:rPr lang="en-US" sz="1200" b="1" baseline="0" dirty="0" smtClean="0">
                <a:solidFill>
                  <a:schemeClr val="accent6"/>
                </a:solidFill>
              </a:rPr>
              <a:t>Picture Tools</a:t>
            </a:r>
            <a:r>
              <a:rPr lang="en-US" sz="1200" b="0" baseline="0" dirty="0" smtClean="0">
                <a:solidFill>
                  <a:schemeClr val="accent6"/>
                </a:solidFill>
              </a:rPr>
              <a:t>, on the </a:t>
            </a:r>
            <a:r>
              <a:rPr lang="en-US" sz="1200" b="1" baseline="0" dirty="0" smtClean="0">
                <a:solidFill>
                  <a:schemeClr val="accent6"/>
                </a:solidFill>
              </a:rPr>
              <a:t>Format</a:t>
            </a:r>
            <a:r>
              <a:rPr lang="en-US" sz="1200" b="0" baseline="0" dirty="0" smtClean="0">
                <a:solidFill>
                  <a:schemeClr val="accent6"/>
                </a:solidFill>
              </a:rPr>
              <a:t> tab, in the </a:t>
            </a:r>
            <a:r>
              <a:rPr lang="en-US" sz="1200" b="1" baseline="0" dirty="0" smtClean="0">
                <a:solidFill>
                  <a:schemeClr val="accent6"/>
                </a:solidFill>
              </a:rPr>
              <a:t>Picture Styles </a:t>
            </a:r>
            <a:r>
              <a:rPr lang="en-US" sz="1200" b="0" baseline="0" dirty="0" smtClean="0">
                <a:solidFill>
                  <a:schemeClr val="accent6"/>
                </a:solidFill>
              </a:rPr>
              <a:t>group, click </a:t>
            </a:r>
            <a:r>
              <a:rPr lang="en-US" sz="1200" b="1" baseline="0" dirty="0" smtClean="0">
                <a:solidFill>
                  <a:schemeClr val="accent6"/>
                </a:solidFill>
              </a:rPr>
              <a:t>Picture Border</a:t>
            </a:r>
            <a:r>
              <a:rPr lang="en-US" sz="1200" b="0" baseline="0" dirty="0" smtClean="0">
                <a:solidFill>
                  <a:schemeClr val="accent6"/>
                </a:solidFill>
              </a:rPr>
              <a:t>, and then do the following:</a:t>
            </a:r>
          </a:p>
          <a:p>
            <a:pPr marL="685800" lvl="1" indent="-228600">
              <a:buFont typeface="Arial" pitchFamily="34" charset="0"/>
              <a:buChar char="•"/>
            </a:pPr>
            <a:r>
              <a:rPr lang="en-US" sz="1200" b="0" baseline="0" dirty="0" smtClean="0">
                <a:solidFill>
                  <a:schemeClr val="accent6"/>
                </a:solidFill>
              </a:rPr>
              <a:t>Under </a:t>
            </a:r>
            <a:r>
              <a:rPr lang="en-US" sz="1200" b="1" baseline="0" dirty="0" smtClean="0">
                <a:solidFill>
                  <a:schemeClr val="accent6"/>
                </a:solidFill>
              </a:rPr>
              <a:t>Theme Colors </a:t>
            </a:r>
            <a:r>
              <a:rPr lang="en-US" sz="1200" b="0" baseline="0" dirty="0" smtClean="0">
                <a:solidFill>
                  <a:schemeClr val="accent6"/>
                </a:solidFill>
              </a:rPr>
              <a:t>click </a:t>
            </a:r>
            <a:r>
              <a:rPr lang="en-US" sz="1200" b="1" baseline="0" dirty="0" smtClean="0">
                <a:solidFill>
                  <a:schemeClr val="accent6"/>
                </a:solidFill>
              </a:rPr>
              <a:t>Dark Blue, Text 2, Darker 25% </a:t>
            </a:r>
            <a:r>
              <a:rPr lang="en-US" sz="1200" b="0" baseline="0" dirty="0" smtClean="0">
                <a:solidFill>
                  <a:schemeClr val="accent6"/>
                </a:solidFill>
              </a:rPr>
              <a:t>(fifth row, fourth option from the left). </a:t>
            </a:r>
            <a:endParaRPr lang="en-US" sz="1200" b="0" baseline="0" dirty="0" smtClean="0">
              <a:solidFill>
                <a:schemeClr val="tx1"/>
              </a:solidFill>
            </a:endParaRPr>
          </a:p>
          <a:p>
            <a:pPr marL="685800" lvl="1" indent="-228600">
              <a:buFont typeface="Arial" pitchFamily="34" charset="0"/>
              <a:buChar char="•"/>
            </a:pPr>
            <a:r>
              <a:rPr lang="en-US" sz="1200" b="0" baseline="0" dirty="0" smtClean="0">
                <a:solidFill>
                  <a:schemeClr val="accent6"/>
                </a:solidFill>
              </a:rPr>
              <a:t>Point to </a:t>
            </a:r>
            <a:r>
              <a:rPr lang="en-US" sz="1200" b="1" baseline="0" dirty="0" smtClean="0">
                <a:solidFill>
                  <a:schemeClr val="accent6"/>
                </a:solidFill>
              </a:rPr>
              <a:t>Weight</a:t>
            </a:r>
            <a:r>
              <a:rPr lang="en-US" sz="1200" b="0" baseline="0" dirty="0" smtClean="0">
                <a:solidFill>
                  <a:schemeClr val="accent6"/>
                </a:solidFill>
              </a:rPr>
              <a:t>, and then click </a:t>
            </a:r>
            <a:r>
              <a:rPr lang="en-US" sz="1200" b="1" baseline="0" dirty="0" smtClean="0">
                <a:solidFill>
                  <a:schemeClr val="accent6"/>
                </a:solidFill>
              </a:rPr>
              <a:t>1 ½ pt</a:t>
            </a:r>
            <a:r>
              <a:rPr lang="en-US" sz="1200" b="0" baseline="0" dirty="0" smtClean="0">
                <a:solidFill>
                  <a:schemeClr val="accent6"/>
                </a:solidFill>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4"/>
              <a:tabLst/>
              <a:defRPr/>
            </a:pPr>
            <a:r>
              <a:rPr lang="en-US" sz="1200" b="0" baseline="0" dirty="0" smtClean="0">
                <a:solidFill>
                  <a:schemeClr val="accent6"/>
                </a:solidFill>
              </a:rPr>
              <a:t>On the slide, drag the picture until it is centered at the intersection of the top horizontal drawing guide (2.17) and the left vertical drawing guide (2.50).</a:t>
            </a:r>
          </a:p>
          <a:p>
            <a:pPr marL="228600" indent="-228600">
              <a:buFont typeface="+mj-lt"/>
              <a:buAutoNum type="arabicPeriod" startAt="4"/>
            </a:pPr>
            <a:r>
              <a:rPr lang="en-US" sz="1200" b="0" baseline="0" dirty="0" smtClean="0">
                <a:solidFill>
                  <a:schemeClr val="accent6"/>
                </a:solidFill>
              </a:rPr>
              <a:t>Select the picture. On the </a:t>
            </a:r>
            <a:r>
              <a:rPr lang="en-US" sz="1200" b="1" baseline="0" dirty="0" smtClean="0">
                <a:solidFill>
                  <a:schemeClr val="accent6"/>
                </a:solidFill>
              </a:rPr>
              <a:t>Home</a:t>
            </a:r>
            <a:r>
              <a:rPr lang="en-US" sz="1200" b="0" baseline="0" dirty="0" smtClean="0">
                <a:solidFill>
                  <a:schemeClr val="accent6"/>
                </a:solidFill>
              </a:rPr>
              <a:t> tab, in the </a:t>
            </a:r>
            <a:r>
              <a:rPr lang="en-US" sz="1200" b="1" baseline="0" dirty="0" smtClean="0">
                <a:solidFill>
                  <a:schemeClr val="accent6"/>
                </a:solidFill>
              </a:rPr>
              <a:t>Clipboard</a:t>
            </a:r>
            <a:r>
              <a:rPr lang="en-US" sz="1200" b="0" baseline="0" dirty="0" smtClean="0">
                <a:solidFill>
                  <a:schemeClr val="accent6"/>
                </a:solidFill>
              </a:rPr>
              <a:t> group, click the arrow next to </a:t>
            </a:r>
            <a:r>
              <a:rPr lang="en-US" sz="1200" b="1" baseline="0" dirty="0" smtClean="0">
                <a:solidFill>
                  <a:schemeClr val="accent6"/>
                </a:solidFill>
              </a:rPr>
              <a:t>Copy</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a:t>
            </a:r>
          </a:p>
          <a:p>
            <a:pPr marL="228600" indent="-228600">
              <a:buFont typeface="+mj-lt"/>
              <a:buAutoNum type="arabicPeriod" startAt="4"/>
            </a:pPr>
            <a:r>
              <a:rPr lang="en-US" sz="1200" b="0" baseline="0" dirty="0" smtClean="0">
                <a:solidFill>
                  <a:schemeClr val="accent6"/>
                </a:solidFill>
              </a:rPr>
              <a:t>Right-click the second picture, and then select </a:t>
            </a:r>
            <a:r>
              <a:rPr lang="en-US" sz="1200" b="1" baseline="0" dirty="0" smtClean="0">
                <a:solidFill>
                  <a:schemeClr val="accent6"/>
                </a:solidFill>
              </a:rPr>
              <a:t>Change</a:t>
            </a:r>
            <a:r>
              <a:rPr lang="en-US" sz="1200" b="0" baseline="0" dirty="0" smtClean="0">
                <a:solidFill>
                  <a:schemeClr val="accent6"/>
                </a:solidFill>
              </a:rPr>
              <a:t> </a:t>
            </a:r>
            <a:r>
              <a:rPr lang="en-US" sz="1200" b="1" baseline="0" dirty="0" smtClean="0">
                <a:solidFill>
                  <a:schemeClr val="accent6"/>
                </a:solidFill>
              </a:rPr>
              <a:t>Picture</a:t>
            </a:r>
            <a:r>
              <a:rPr lang="en-US" sz="1200" b="0" baseline="0" dirty="0" smtClean="0">
                <a:solidFill>
                  <a:schemeClr val="accent6"/>
                </a:solidFill>
              </a:rPr>
              <a:t>. In the </a:t>
            </a:r>
            <a:r>
              <a:rPr lang="en-US" sz="1200" b="1" baseline="0" dirty="0" smtClean="0">
                <a:solidFill>
                  <a:schemeClr val="accent6"/>
                </a:solidFill>
              </a:rPr>
              <a:t>Insert Picture </a:t>
            </a:r>
            <a:r>
              <a:rPr lang="en-US" sz="1200" b="0" baseline="0" dirty="0" smtClean="0">
                <a:solidFill>
                  <a:schemeClr val="accent6"/>
                </a:solidFill>
              </a:rPr>
              <a:t>dialog box, select a picture and then click </a:t>
            </a:r>
            <a:r>
              <a:rPr lang="en-US" sz="1200" b="1" baseline="0" dirty="0" smtClean="0">
                <a:solidFill>
                  <a:schemeClr val="accent6"/>
                </a:solidFill>
              </a:rPr>
              <a:t>Insert</a:t>
            </a:r>
            <a:r>
              <a:rPr lang="en-US" sz="1200" b="0" baseline="0" dirty="0" smtClean="0">
                <a:solidFill>
                  <a:schemeClr val="accent6"/>
                </a:solidFill>
              </a:rPr>
              <a:t>.</a:t>
            </a:r>
          </a:p>
          <a:p>
            <a:pPr marL="228600" indent="-228600">
              <a:buFont typeface="+mj-lt"/>
              <a:buAutoNum type="arabicPeriod" startAt="4"/>
            </a:pPr>
            <a:r>
              <a:rPr lang="en-US" sz="1200" b="0" baseline="0" dirty="0" smtClean="0">
                <a:solidFill>
                  <a:schemeClr val="accent6"/>
                </a:solidFill>
              </a:rPr>
              <a:t>On the slide, drag the second picture until it is centered at the intersection of the center horizontal drawing guide (0.00) and the left vertical drawing guide (2.50).</a:t>
            </a:r>
          </a:p>
          <a:p>
            <a:pPr marL="228600" indent="-228600">
              <a:buFont typeface="+mj-lt"/>
              <a:buAutoNum type="arabicPeriod" startAt="4"/>
            </a:pPr>
            <a:r>
              <a:rPr lang="en-US" sz="1200" b="0" baseline="0" dirty="0" smtClean="0">
                <a:solidFill>
                  <a:schemeClr val="accent6"/>
                </a:solidFill>
              </a:rPr>
              <a:t>Select the second picture. On the </a:t>
            </a:r>
            <a:r>
              <a:rPr lang="en-US" sz="1200" b="1" baseline="0" dirty="0" smtClean="0">
                <a:solidFill>
                  <a:schemeClr val="accent6"/>
                </a:solidFill>
              </a:rPr>
              <a:t>Home</a:t>
            </a:r>
            <a:r>
              <a:rPr lang="en-US" sz="1200" b="0" baseline="0" dirty="0" smtClean="0">
                <a:solidFill>
                  <a:schemeClr val="accent6"/>
                </a:solidFill>
              </a:rPr>
              <a:t> tab, in the </a:t>
            </a:r>
            <a:r>
              <a:rPr lang="en-US" sz="1200" b="1" baseline="0" dirty="0" smtClean="0">
                <a:solidFill>
                  <a:schemeClr val="accent6"/>
                </a:solidFill>
              </a:rPr>
              <a:t>Clipboard</a:t>
            </a:r>
            <a:r>
              <a:rPr lang="en-US" sz="1200" b="0" baseline="0" dirty="0" smtClean="0">
                <a:solidFill>
                  <a:schemeClr val="accent6"/>
                </a:solidFill>
              </a:rPr>
              <a:t> group, click the arrow under </a:t>
            </a:r>
            <a:r>
              <a:rPr lang="en-US" sz="1200" b="1" baseline="0" dirty="0" smtClean="0">
                <a:solidFill>
                  <a:schemeClr val="accent6"/>
                </a:solidFill>
              </a:rPr>
              <a:t>Paste</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a:t>
            </a:r>
          </a:p>
          <a:p>
            <a:pPr marL="228600" indent="-228600">
              <a:buFont typeface="+mj-lt"/>
              <a:buAutoNum type="arabicPeriod" startAt="4"/>
            </a:pPr>
            <a:r>
              <a:rPr lang="en-US" sz="1200" b="0" baseline="0" dirty="0" smtClean="0">
                <a:solidFill>
                  <a:schemeClr val="accent6"/>
                </a:solidFill>
              </a:rPr>
              <a:t>Right-click the third picture, and then select </a:t>
            </a:r>
            <a:r>
              <a:rPr lang="en-US" sz="1200" b="1" baseline="0" dirty="0" smtClean="0">
                <a:solidFill>
                  <a:schemeClr val="accent6"/>
                </a:solidFill>
              </a:rPr>
              <a:t>Change</a:t>
            </a:r>
            <a:r>
              <a:rPr lang="en-US" sz="1200" b="0" baseline="0" dirty="0" smtClean="0">
                <a:solidFill>
                  <a:schemeClr val="accent6"/>
                </a:solidFill>
              </a:rPr>
              <a:t> </a:t>
            </a:r>
            <a:r>
              <a:rPr lang="en-US" sz="1200" b="1" baseline="0" dirty="0" smtClean="0">
                <a:solidFill>
                  <a:schemeClr val="accent6"/>
                </a:solidFill>
              </a:rPr>
              <a:t>Picture</a:t>
            </a:r>
            <a:r>
              <a:rPr lang="en-US" sz="1200" b="0" baseline="0" dirty="0" smtClean="0">
                <a:solidFill>
                  <a:schemeClr val="accent6"/>
                </a:solidFill>
              </a:rPr>
              <a:t>. In the </a:t>
            </a:r>
            <a:r>
              <a:rPr lang="en-US" sz="1200" b="1" baseline="0" dirty="0" smtClean="0">
                <a:solidFill>
                  <a:schemeClr val="accent6"/>
                </a:solidFill>
              </a:rPr>
              <a:t>Insert Picture </a:t>
            </a:r>
            <a:r>
              <a:rPr lang="en-US" sz="1200" b="0" baseline="0" dirty="0" smtClean="0">
                <a:solidFill>
                  <a:schemeClr val="accent6"/>
                </a:solidFill>
              </a:rPr>
              <a:t>dialog box, select a picture and then click </a:t>
            </a:r>
            <a:r>
              <a:rPr lang="en-US" sz="1200" b="1" baseline="0" dirty="0" smtClean="0">
                <a:solidFill>
                  <a:schemeClr val="accent6"/>
                </a:solidFill>
              </a:rPr>
              <a:t>Insert</a:t>
            </a:r>
            <a:r>
              <a:rPr lang="en-US" sz="1200" b="0" baseline="0" dirty="0" smtClean="0">
                <a:solidFill>
                  <a:schemeClr val="accent6"/>
                </a:solidFill>
              </a:rPr>
              <a:t>.</a:t>
            </a:r>
          </a:p>
          <a:p>
            <a:pPr marL="228600" indent="-228600">
              <a:buFont typeface="+mj-lt"/>
              <a:buAutoNum type="arabicPeriod" startAt="4"/>
            </a:pPr>
            <a:r>
              <a:rPr lang="en-US" sz="1200" b="0" baseline="0" dirty="0" smtClean="0">
                <a:solidFill>
                  <a:schemeClr val="accent6"/>
                </a:solidFill>
              </a:rPr>
              <a:t>On the slide, drag the third picture until it is centered at the intersection of the bottom horizontal drawing guide (2.17) and the left vertical drawing guide (2.50).</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3"/>
              <a:tabLst/>
              <a:defRPr/>
            </a:pPr>
            <a:endParaRPr lang="en-US" sz="1200" b="0" baseline="0" dirty="0" smtClean="0">
              <a:solidFill>
                <a:schemeClr val="accent6"/>
              </a:solidFill>
            </a:endParaRPr>
          </a:p>
          <a:p>
            <a:pPr marL="228600" indent="-228600">
              <a:buFont typeface="+mj-lt"/>
              <a:buAutoNum type="arabicPeriod" startAt="23"/>
            </a:pPr>
            <a:endParaRPr lang="en-US" sz="1200" b="0" baseline="0" dirty="0" smtClean="0">
              <a:solidFill>
                <a:schemeClr val="accent6"/>
              </a:solidFill>
            </a:endParaRPr>
          </a:p>
          <a:p>
            <a:pPr marL="228600" indent="-228600">
              <a:buFont typeface="+mj-lt"/>
              <a:buNone/>
            </a:pPr>
            <a:r>
              <a:rPr lang="en-US" sz="1200" b="0" baseline="0" dirty="0" smtClean="0">
                <a:solidFill>
                  <a:schemeClr val="accent6"/>
                </a:solidFill>
              </a:rPr>
              <a:t>To reproduce the text effects on this slide, do the following:</a:t>
            </a:r>
          </a:p>
          <a:p>
            <a:pPr marL="228600" indent="-228600" defTabSz="803275">
              <a:buFont typeface="+mj-lt"/>
              <a:buAutoNum type="arabicPeriod"/>
            </a:pPr>
            <a:r>
              <a:rPr lang="en-US" sz="1200" b="0" baseline="0" dirty="0" smtClean="0"/>
              <a:t>On the </a:t>
            </a:r>
            <a:r>
              <a:rPr lang="en-US" sz="1200" b="1" baseline="0" dirty="0" smtClean="0"/>
              <a:t>Insert</a:t>
            </a:r>
            <a:r>
              <a:rPr lang="en-US" sz="1200" baseline="0" dirty="0" smtClean="0"/>
              <a:t> tab, in the </a:t>
            </a:r>
            <a:r>
              <a:rPr lang="en-US" sz="1200" b="1" baseline="0" dirty="0" smtClean="0"/>
              <a:t>Text</a:t>
            </a:r>
            <a:r>
              <a:rPr lang="en-US" sz="1200" baseline="0" dirty="0" smtClean="0"/>
              <a:t> group, click </a:t>
            </a:r>
            <a:r>
              <a:rPr lang="en-US" sz="1200" b="1" baseline="0" dirty="0" smtClean="0"/>
              <a:t>Text</a:t>
            </a:r>
            <a:r>
              <a:rPr lang="en-US" sz="1200" baseline="0" dirty="0" smtClean="0"/>
              <a:t> </a:t>
            </a:r>
            <a:r>
              <a:rPr lang="en-US" sz="1200" b="1" baseline="0" dirty="0" smtClean="0"/>
              <a:t>Box</a:t>
            </a:r>
            <a:r>
              <a:rPr lang="en-US" sz="1200" b="0" baseline="0" dirty="0" smtClean="0"/>
              <a:t>. On the slide, </a:t>
            </a:r>
            <a:r>
              <a:rPr lang="en-US" sz="1200" baseline="0" dirty="0" smtClean="0"/>
              <a:t>drag to draw a text box.</a:t>
            </a:r>
          </a:p>
          <a:p>
            <a:pPr marL="228600" indent="-228600">
              <a:buFont typeface="+mj-lt"/>
              <a:buAutoNum type="arabicPeriod"/>
            </a:pPr>
            <a:r>
              <a:rPr lang="en-US" sz="1200" kern="1200" dirty="0" smtClean="0">
                <a:solidFill>
                  <a:schemeClr val="tx1"/>
                </a:solidFill>
                <a:effectLst/>
                <a:latin typeface="+mn-lt"/>
                <a:ea typeface="+mn-ea"/>
                <a:cs typeface="+mn-cs"/>
              </a:rPr>
              <a:t>Type the text you want to appear in the text box, and then select the text. Format the text in the textbox using the following steps:</a:t>
            </a:r>
          </a:p>
          <a:p>
            <a:pPr marL="685800" lvl="1"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Font</a:t>
            </a:r>
            <a:r>
              <a:rPr lang="en-US" sz="1200" kern="1200" dirty="0" smtClean="0">
                <a:solidFill>
                  <a:schemeClr val="tx1"/>
                </a:solidFill>
                <a:effectLst/>
                <a:latin typeface="+mn-lt"/>
                <a:ea typeface="+mn-ea"/>
                <a:cs typeface="+mn-cs"/>
              </a:rPr>
              <a:t> group, choose the </a:t>
            </a:r>
            <a:r>
              <a:rPr lang="en-US" sz="1200" b="1" baseline="0" dirty="0" smtClean="0"/>
              <a:t>Calibri </a:t>
            </a:r>
            <a:r>
              <a:rPr lang="en-US" sz="1200" kern="1200" dirty="0" smtClean="0">
                <a:solidFill>
                  <a:schemeClr val="tx1"/>
                </a:solidFill>
                <a:effectLst/>
                <a:latin typeface="+mn-lt"/>
                <a:ea typeface="+mn-ea"/>
                <a:cs typeface="+mn-cs"/>
              </a:rPr>
              <a:t>font and a font size of </a:t>
            </a:r>
            <a:r>
              <a:rPr lang="en-US" sz="1200" b="1" kern="1200" dirty="0" smtClean="0">
                <a:solidFill>
                  <a:schemeClr val="tx1"/>
                </a:solidFill>
                <a:effectLst/>
                <a:latin typeface="+mn-lt"/>
                <a:ea typeface="+mn-ea"/>
                <a:cs typeface="+mn-cs"/>
              </a:rPr>
              <a:t>18</a:t>
            </a:r>
            <a:r>
              <a:rPr lang="en-US" sz="1200" kern="1200" dirty="0" smtClean="0">
                <a:solidFill>
                  <a:schemeClr val="tx1"/>
                </a:solidFill>
                <a:effectLst/>
                <a:latin typeface="+mn-lt"/>
                <a:ea typeface="+mn-ea"/>
                <a:cs typeface="+mn-cs"/>
              </a:rPr>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Click the arrow next to </a:t>
            </a:r>
            <a:r>
              <a:rPr lang="en-US" sz="1200" b="1" kern="1200" dirty="0" smtClean="0">
                <a:solidFill>
                  <a:schemeClr val="tx1"/>
                </a:solidFill>
                <a:effectLst/>
                <a:latin typeface="+mn-lt"/>
                <a:ea typeface="+mn-ea"/>
                <a:cs typeface="+mn-cs"/>
              </a:rPr>
              <a:t>Font 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 </a:t>
            </a:r>
            <a:r>
              <a:rPr lang="en-US" sz="1200" kern="1200" dirty="0" smtClean="0">
                <a:solidFill>
                  <a:schemeClr val="tx1"/>
                </a:solidFill>
                <a:effectLst/>
                <a:latin typeface="+mn-lt"/>
                <a:ea typeface="+mn-ea"/>
                <a:cs typeface="+mn-cs"/>
              </a:rPr>
              <a:t>click </a:t>
            </a:r>
            <a:r>
              <a:rPr lang="en-US" sz="1200" b="1" baseline="0" dirty="0" smtClean="0"/>
              <a:t>White, Background 1 </a:t>
            </a:r>
            <a:r>
              <a:rPr lang="en-US" sz="1200" b="0" baseline="0" dirty="0" smtClean="0"/>
              <a:t>(first row, first option from the left)</a:t>
            </a:r>
            <a:r>
              <a:rPr lang="en-US" sz="1200" i="0" baseline="0" dirty="0" smtClean="0"/>
              <a:t>.</a:t>
            </a:r>
            <a:endParaRPr lang="en-US" sz="1200" kern="1200" dirty="0" smtClean="0">
              <a:solidFill>
                <a:schemeClr val="tx1"/>
              </a:solidFill>
              <a:effectLst/>
              <a:latin typeface="+mn-lt"/>
              <a:ea typeface="+mn-ea"/>
              <a:cs typeface="+mn-cs"/>
            </a:endParaRPr>
          </a:p>
          <a:p>
            <a:pPr marL="685800" lvl="1" indent="-228600">
              <a:buFont typeface="+mj-lt"/>
              <a:buAutoNum type="arabicPeriod"/>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Paragraph</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Align Text Left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Select the text box, and then drag the it to the right of the first picture, above the top horizontal drawing guide (2.17). </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Select the text box. On the </a:t>
            </a:r>
            <a:r>
              <a:rPr lang="en-US" sz="1200" b="1" baseline="0" dirty="0" smtClean="0">
                <a:solidFill>
                  <a:schemeClr val="accent6"/>
                </a:solidFill>
              </a:rPr>
              <a:t>Home</a:t>
            </a:r>
            <a:r>
              <a:rPr lang="en-US" sz="1200" b="0" baseline="0" dirty="0" smtClean="0">
                <a:solidFill>
                  <a:schemeClr val="accent6"/>
                </a:solidFill>
              </a:rPr>
              <a:t> tab, in the </a:t>
            </a:r>
            <a:r>
              <a:rPr lang="en-US" sz="1200" b="1" baseline="0" dirty="0" smtClean="0">
                <a:solidFill>
                  <a:schemeClr val="accent6"/>
                </a:solidFill>
              </a:rPr>
              <a:t>Clipboard</a:t>
            </a:r>
            <a:r>
              <a:rPr lang="en-US" sz="1200" b="0" baseline="0" dirty="0" smtClean="0">
                <a:solidFill>
                  <a:schemeClr val="accent6"/>
                </a:solidFill>
              </a:rPr>
              <a:t> group, click the arrow next to </a:t>
            </a:r>
            <a:r>
              <a:rPr lang="en-US" sz="1200" b="1" baseline="0" dirty="0" smtClean="0">
                <a:solidFill>
                  <a:schemeClr val="accent6"/>
                </a:solidFill>
              </a:rPr>
              <a:t>Copy</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Click in the second text box, and then type text for the second picture caption.</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Select the second text box, and then drag the it to the right of the second picture, above the center horizontal drawing guide (0.00). </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 Select the second text box. On the </a:t>
            </a:r>
            <a:r>
              <a:rPr lang="en-US" sz="1200" b="1" baseline="0" dirty="0" smtClean="0">
                <a:solidFill>
                  <a:schemeClr val="accent6"/>
                </a:solidFill>
              </a:rPr>
              <a:t>Home</a:t>
            </a:r>
            <a:r>
              <a:rPr lang="en-US" sz="1200" b="0" baseline="0" dirty="0" smtClean="0">
                <a:solidFill>
                  <a:schemeClr val="accent6"/>
                </a:solidFill>
              </a:rPr>
              <a:t> tab, in the </a:t>
            </a:r>
            <a:r>
              <a:rPr lang="en-US" sz="1200" b="1" baseline="0" dirty="0" smtClean="0">
                <a:solidFill>
                  <a:schemeClr val="accent6"/>
                </a:solidFill>
              </a:rPr>
              <a:t>Clipboard</a:t>
            </a:r>
            <a:r>
              <a:rPr lang="en-US" sz="1200" b="0" baseline="0" dirty="0" smtClean="0">
                <a:solidFill>
                  <a:schemeClr val="accent6"/>
                </a:solidFill>
              </a:rPr>
              <a:t> group, click the arrow under </a:t>
            </a:r>
            <a:r>
              <a:rPr lang="en-US" sz="1200" b="1" baseline="0" dirty="0" smtClean="0">
                <a:solidFill>
                  <a:schemeClr val="accent6"/>
                </a:solidFill>
              </a:rPr>
              <a:t>Paste</a:t>
            </a:r>
            <a:r>
              <a:rPr lang="en-US" sz="1200" b="0" baseline="0" dirty="0" smtClean="0">
                <a:solidFill>
                  <a:schemeClr val="accent6"/>
                </a:solidFill>
              </a:rPr>
              <a:t>, and then click </a:t>
            </a:r>
            <a:r>
              <a:rPr lang="en-US" sz="1200" b="1" baseline="0" dirty="0" smtClean="0">
                <a:solidFill>
                  <a:schemeClr val="accent6"/>
                </a:solidFill>
              </a:rPr>
              <a:t>Duplicate</a:t>
            </a:r>
            <a:r>
              <a:rPr lang="en-US" sz="1200" b="0" baseline="0" dirty="0" smtClean="0">
                <a:solidFill>
                  <a:schemeClr val="accent6"/>
                </a:solidFill>
              </a:rPr>
              <a:t>. </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Click in the third text box, and then type for the third picture caption.</a:t>
            </a:r>
          </a:p>
          <a:p>
            <a:pPr marL="228600" marR="0" indent="-228600" algn="l" defTabSz="914400" rtl="0" eaLnBrk="1" fontAlgn="auto" latinLnBrk="0" hangingPunct="1">
              <a:lnSpc>
                <a:spcPct val="90000"/>
              </a:lnSpc>
              <a:spcBef>
                <a:spcPts val="0"/>
              </a:spcBef>
              <a:spcAft>
                <a:spcPts val="600"/>
              </a:spcAft>
              <a:buClrTx/>
              <a:buSzTx/>
              <a:buFont typeface="+mj-lt"/>
              <a:buAutoNum type="arabicPeriod"/>
              <a:tabLst/>
              <a:defRPr/>
            </a:pPr>
            <a:r>
              <a:rPr lang="en-US" sz="1200" b="0" baseline="0" dirty="0" smtClean="0">
                <a:solidFill>
                  <a:schemeClr val="accent6"/>
                </a:solidFill>
              </a:rPr>
              <a:t>Select the third text box, and then drag the it to the right of the third picture, above the bottom horizontal drawing guide (2.17).</a:t>
            </a:r>
          </a:p>
          <a:p>
            <a:endParaRPr lang="en-US" sz="1200" b="1" dirty="0" smtClean="0">
              <a:solidFill>
                <a:schemeClr val="accent6"/>
              </a:solidFill>
            </a:endParaRPr>
          </a:p>
          <a:p>
            <a:endParaRPr lang="en-US" sz="1200" b="0" dirty="0" smtClean="0">
              <a:solidFill>
                <a:schemeClr val="accent6"/>
              </a:solidFill>
            </a:endParaRPr>
          </a:p>
          <a:p>
            <a:r>
              <a:rPr lang="en-US" sz="1200" b="0" dirty="0" smtClean="0">
                <a:solidFill>
                  <a:schemeClr val="accent6"/>
                </a:solidFill>
              </a:rPr>
              <a:t>To</a:t>
            </a:r>
            <a:r>
              <a:rPr lang="en-US" sz="1200" b="0" baseline="0" dirty="0" smtClean="0">
                <a:solidFill>
                  <a:schemeClr val="accent6"/>
                </a:solidFill>
              </a:rPr>
              <a:t> reproduce the animation effects on this slide, do the following:</a:t>
            </a:r>
            <a:endParaRPr lang="en-US" sz="1200" b="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Insert tab</a:t>
            </a:r>
            <a:r>
              <a:rPr lang="en-US" sz="1200" b="0" dirty="0" smtClean="0"/>
              <a:t>, in the </a:t>
            </a:r>
            <a:r>
              <a:rPr lang="en-US" sz="1200" b="1" dirty="0" smtClean="0"/>
              <a:t>Illustrations</a:t>
            </a:r>
            <a:r>
              <a:rPr lang="en-US" sz="1200" dirty="0" smtClean="0"/>
              <a:t> group, click </a:t>
            </a:r>
            <a:r>
              <a:rPr lang="en-US" sz="1200" b="1" dirty="0" smtClean="0"/>
              <a:t>Picture</a:t>
            </a:r>
            <a:r>
              <a:rPr lang="en-US" sz="1200" dirty="0" smtClean="0"/>
              <a:t>. In</a:t>
            </a:r>
            <a:r>
              <a:rPr lang="en-US" sz="1200" baseline="0" dirty="0" smtClean="0"/>
              <a:t> the </a:t>
            </a:r>
            <a:r>
              <a:rPr lang="en-US" sz="1200" b="1" baseline="0" dirty="0" smtClean="0"/>
              <a:t>Insert Picture </a:t>
            </a:r>
            <a:r>
              <a:rPr lang="en-US" sz="1200" baseline="0" dirty="0" smtClean="0"/>
              <a:t>dialog box, s</a:t>
            </a:r>
            <a:r>
              <a:rPr lang="en-US" sz="1200" dirty="0" smtClean="0"/>
              <a:t>elect the 7.5” x 10” version</a:t>
            </a:r>
            <a:r>
              <a:rPr lang="en-US" sz="1200" baseline="0" dirty="0" smtClean="0"/>
              <a:t> of the </a:t>
            </a:r>
            <a:r>
              <a:rPr lang="en-US" sz="1200" dirty="0" smtClean="0"/>
              <a:t>picture</a:t>
            </a:r>
            <a:r>
              <a:rPr lang="en-US" sz="1200" baseline="0" dirty="0" smtClean="0"/>
              <a:t> that fills the top small rectangle on the slide</a:t>
            </a:r>
            <a:r>
              <a:rPr lang="en-US" sz="1200" dirty="0" smtClean="0"/>
              <a:t>, and then click </a:t>
            </a:r>
            <a:r>
              <a:rPr lang="en-US" sz="1200" b="1" dirty="0" smtClean="0"/>
              <a:t>Insert</a:t>
            </a:r>
            <a:r>
              <a:rPr lang="en-US" sz="120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picture. 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Exit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Exit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Disappear</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picture. 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Emphasis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Emphasis</a:t>
            </a:r>
            <a:r>
              <a:rPr lang="en-US" sz="1200" b="1"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Grow/Shrink</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Amount</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Tiny</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0.01</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picture. 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Exit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Appear</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On click</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Emphasis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Exit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Grow/Shrink</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b="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b="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 Options</a:t>
            </a:r>
            <a:r>
              <a:rPr lang="en-US" sz="1200" b="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Huge</a:t>
            </a:r>
            <a:r>
              <a:rPr lang="en-US" sz="1200" b="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Motion Paths.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Motion Path </a:t>
            </a:r>
            <a:r>
              <a:rPr lang="en-US" sz="1200" kern="1200" dirty="0" smtClean="0">
                <a:solidFill>
                  <a:schemeClr val="tx1"/>
                </a:solidFill>
                <a:effectLst/>
                <a:latin typeface="+mn-lt"/>
                <a:ea typeface="+mn-ea"/>
                <a:cs typeface="+mn-cs"/>
              </a:rPr>
              <a:t>dialog box, under </a:t>
            </a:r>
            <a:r>
              <a:rPr lang="en-US" sz="1200" b="1" kern="1200" dirty="0" smtClean="0">
                <a:solidFill>
                  <a:schemeClr val="tx1"/>
                </a:solidFill>
                <a:effectLst/>
                <a:latin typeface="+mn-lt"/>
                <a:ea typeface="+mn-ea"/>
                <a:cs typeface="+mn-cs"/>
              </a:rPr>
              <a:t>Lines and Curves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Up</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slide, select</a:t>
            </a:r>
            <a:r>
              <a:rPr lang="en-US" sz="1200" baseline="0" dirty="0" smtClean="0"/>
              <a:t> </a:t>
            </a:r>
            <a:r>
              <a:rPr lang="en-US" sz="1200" dirty="0" smtClean="0"/>
              <a:t>the </a:t>
            </a:r>
            <a:r>
              <a:rPr lang="en-US" sz="1200" b="0" dirty="0" smtClean="0"/>
              <a:t>up</a:t>
            </a:r>
            <a:r>
              <a:rPr lang="en-US" sz="1200" b="1" baseline="0" dirty="0" smtClean="0"/>
              <a:t> </a:t>
            </a:r>
            <a:r>
              <a:rPr lang="en-US" sz="1200" baseline="0" dirty="0" smtClean="0"/>
              <a:t>m</a:t>
            </a:r>
            <a:r>
              <a:rPr lang="en-US" sz="1200" dirty="0" smtClean="0"/>
              <a:t>otion path. Point to the endpoint (red arrow) until the cursor becomes a two-headed</a:t>
            </a:r>
            <a:r>
              <a:rPr lang="en-US" sz="1200" baseline="0" dirty="0" smtClean="0"/>
              <a:t> arrow. Drag the endpoint to the intersection of the top horizontal drawing guide (2.17) and the left vertical drawing guide (2.50), at the center of the first small picture.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Right-click the up motion path, and then click </a:t>
            </a:r>
            <a:r>
              <a:rPr lang="en-US" sz="1200" b="1" i="0" baseline="0" dirty="0" smtClean="0"/>
              <a:t>Reverse Path Direction</a:t>
            </a:r>
            <a:r>
              <a:rPr lang="en-US" sz="1200" i="0"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b="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b="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 Options</a:t>
            </a:r>
            <a:r>
              <a:rPr lang="en-US" sz="1200" b="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Locked</a:t>
            </a:r>
            <a:r>
              <a:rPr lang="en-US" sz="1200" b="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Emphasis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Emphasis</a:t>
            </a:r>
            <a:r>
              <a:rPr lang="en-US" sz="1200" b="1" kern="1200" baseline="0" dirty="0" smtClean="0">
                <a:solidFill>
                  <a:schemeClr val="tx1"/>
                </a:solidFill>
                <a:effectLst/>
                <a:latin typeface="+mn-lt"/>
                <a:ea typeface="+mn-ea"/>
                <a:cs typeface="+mn-cs"/>
              </a:rPr>
              <a:t> Effect </a:t>
            </a:r>
            <a:r>
              <a:rPr lang="en-US" sz="1200" kern="1200" dirty="0" smtClean="0">
                <a:solidFill>
                  <a:schemeClr val="tx1"/>
                </a:solidFill>
                <a:effectLst/>
                <a:latin typeface="+mn-lt"/>
                <a:ea typeface="+mn-ea"/>
                <a:cs typeface="+mn-cs"/>
              </a:rPr>
              <a:t>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Grow/Shrink</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On Click</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b="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b="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 Options</a:t>
            </a:r>
            <a:r>
              <a:rPr lang="en-US" sz="1200" b="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Tiny</a:t>
            </a:r>
            <a:r>
              <a:rPr lang="en-US" sz="1200" b="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Motion Paths.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Motion Path </a:t>
            </a:r>
            <a:r>
              <a:rPr lang="en-US" sz="1200" kern="1200" dirty="0" smtClean="0">
                <a:solidFill>
                  <a:schemeClr val="tx1"/>
                </a:solidFill>
                <a:effectLst/>
                <a:latin typeface="+mn-lt"/>
                <a:ea typeface="+mn-ea"/>
                <a:cs typeface="+mn-cs"/>
              </a:rPr>
              <a:t>dialog box, under </a:t>
            </a:r>
            <a:r>
              <a:rPr lang="en-US" sz="1200" b="1" kern="1200" dirty="0" smtClean="0">
                <a:solidFill>
                  <a:schemeClr val="tx1"/>
                </a:solidFill>
                <a:effectLst/>
                <a:latin typeface="+mn-lt"/>
                <a:ea typeface="+mn-ea"/>
                <a:cs typeface="+mn-cs"/>
              </a:rPr>
              <a:t>Lines and Curves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Up</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slide, select</a:t>
            </a:r>
            <a:r>
              <a:rPr lang="en-US" sz="1200" baseline="0" dirty="0" smtClean="0"/>
              <a:t> </a:t>
            </a:r>
            <a:r>
              <a:rPr lang="en-US" sz="1200" dirty="0" smtClean="0"/>
              <a:t>the </a:t>
            </a:r>
            <a:r>
              <a:rPr lang="en-US" sz="1200" b="0" dirty="0" smtClean="0"/>
              <a:t>up</a:t>
            </a:r>
            <a:r>
              <a:rPr lang="en-US" sz="1200" b="1" baseline="0" dirty="0" smtClean="0"/>
              <a:t> </a:t>
            </a:r>
            <a:r>
              <a:rPr lang="en-US" sz="1200" baseline="0" dirty="0" smtClean="0"/>
              <a:t>m</a:t>
            </a:r>
            <a:r>
              <a:rPr lang="en-US" sz="1200" dirty="0" smtClean="0"/>
              <a:t>otion path. Point to the endpoint (red arrow) until the cursor becomes a two-headed</a:t>
            </a:r>
            <a:r>
              <a:rPr lang="en-US" sz="1200" baseline="0" dirty="0" smtClean="0"/>
              <a:t> arrow. Drag the endpoint to the intersection of the top horizontal drawing guide (2.17) and the left vertical drawing guide (2.50), at the center of the first small picture.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b="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b="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 Options</a:t>
            </a:r>
            <a:r>
              <a:rPr lang="en-US" sz="1200" b="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Locked</a:t>
            </a:r>
            <a:r>
              <a:rPr lang="en-US" sz="1200" b="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large picture.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Exit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Exit </a:t>
            </a:r>
            <a:r>
              <a:rPr lang="en-US" sz="1200" b="1" kern="1200" baseline="0" dirty="0" smtClean="0">
                <a:solidFill>
                  <a:schemeClr val="tx1"/>
                </a:solidFill>
                <a:effectLst/>
                <a:latin typeface="+mn-lt"/>
                <a:ea typeface="+mn-ea"/>
                <a:cs typeface="+mn-cs"/>
              </a:rPr>
              <a:t>Effect </a:t>
            </a:r>
            <a:r>
              <a:rPr lang="en-US" sz="1200" kern="1200" dirty="0" smtClean="0">
                <a:solidFill>
                  <a:schemeClr val="tx1"/>
                </a:solidFill>
                <a:effectLst/>
                <a:latin typeface="+mn-lt"/>
                <a:ea typeface="+mn-ea"/>
                <a:cs typeface="+mn-cs"/>
              </a:rPr>
              <a:t>dialog box, under </a:t>
            </a:r>
            <a:r>
              <a:rPr lang="en-US" sz="1200" b="1" kern="1200" dirty="0" smtClean="0">
                <a:solidFill>
                  <a:schemeClr val="tx1"/>
                </a:solidFill>
                <a:effectLst/>
                <a:latin typeface="+mn-lt"/>
                <a:ea typeface="+mn-ea"/>
                <a:cs typeface="+mn-cs"/>
              </a:rPr>
              <a:t>Basic</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Disappear</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View</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Show</a:t>
            </a:r>
            <a:r>
              <a:rPr lang="en-US" sz="1200" kern="1200" dirty="0" smtClean="0">
                <a:solidFill>
                  <a:schemeClr val="tx1"/>
                </a:solidFill>
                <a:effectLst/>
                <a:latin typeface="+mn-lt"/>
                <a:ea typeface="+mn-ea"/>
                <a:cs typeface="+mn-cs"/>
              </a:rPr>
              <a:t> group,</a:t>
            </a:r>
            <a:r>
              <a:rPr lang="en-US" sz="1200" kern="1200" baseline="0" dirty="0" smtClean="0">
                <a:solidFill>
                  <a:schemeClr val="tx1"/>
                </a:solidFill>
                <a:effectLst/>
                <a:latin typeface="+mn-lt"/>
                <a:ea typeface="+mn-ea"/>
                <a:cs typeface="+mn-cs"/>
              </a:rPr>
              <a:t> clear the </a:t>
            </a:r>
            <a:r>
              <a:rPr lang="en-US" sz="1200" b="1" kern="1200" baseline="0" dirty="0" smtClean="0">
                <a:solidFill>
                  <a:schemeClr val="tx1"/>
                </a:solidFill>
                <a:effectLst/>
                <a:latin typeface="+mn-lt"/>
                <a:ea typeface="+mn-ea"/>
                <a:cs typeface="+mn-cs"/>
              </a:rPr>
              <a:t>Guides</a:t>
            </a:r>
            <a:r>
              <a:rPr lang="en-US" sz="1200" kern="1200" baseline="0" dirty="0" smtClean="0">
                <a:solidFill>
                  <a:schemeClr val="tx1"/>
                </a:solidFill>
                <a:effectLst/>
                <a:latin typeface="+mn-lt"/>
                <a:ea typeface="+mn-ea"/>
                <a:cs typeface="+mn-cs"/>
              </a:rPr>
              <a:t> checkbox.</a:t>
            </a:r>
            <a:endParaRPr lang="en-US" sz="1200" kern="1200" dirty="0" smtClean="0">
              <a:solidFill>
                <a:schemeClr val="tx1"/>
              </a:solidFill>
              <a:effectLst/>
              <a:latin typeface="+mn-lt"/>
              <a:ea typeface="+mn-ea"/>
              <a:cs typeface="+mn-cs"/>
            </a:endParaRPr>
          </a:p>
          <a:p>
            <a:pPr marL="228600" indent="-228600">
              <a:buFont typeface="+mj-lt"/>
              <a:buAutoNum type="arabicPeriod" startAt="6"/>
            </a:pPr>
            <a:endParaRPr lang="en-US" sz="1200" i="0" baseline="0" dirty="0" smtClean="0"/>
          </a:p>
          <a:p>
            <a:r>
              <a:rPr lang="en-US" sz="1200" baseline="0" dirty="0" smtClean="0"/>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Background</a:t>
            </a:r>
            <a:r>
              <a:rPr lang="en-US" sz="1200" kern="1200" dirty="0" smtClean="0">
                <a:solidFill>
                  <a:schemeClr val="tx1"/>
                </a:solidFill>
                <a:latin typeface="+mn-lt"/>
                <a:ea typeface="+mn-ea"/>
                <a:cs typeface="+mn-cs"/>
              </a:rPr>
              <a:t> group, click</a:t>
            </a:r>
            <a:r>
              <a:rPr lang="en-US" sz="1200" kern="1200" baseline="0" dirty="0" smtClean="0">
                <a:solidFill>
                  <a:schemeClr val="tx1"/>
                </a:solidFill>
                <a:latin typeface="+mn-lt"/>
                <a:ea typeface="+mn-ea"/>
                <a:cs typeface="+mn-cs"/>
              </a:rPr>
              <a:t> the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 Background </a:t>
            </a:r>
            <a:r>
              <a:rPr lang="en-US" sz="1200" b="0" kern="1200" dirty="0" smtClean="0">
                <a:solidFill>
                  <a:schemeClr val="tx1"/>
                </a:solidFill>
                <a:latin typeface="+mn-lt"/>
                <a:ea typeface="+mn-ea"/>
                <a:cs typeface="+mn-cs"/>
              </a:rPr>
              <a:t>dialog box launcher</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Direction</a:t>
            </a:r>
            <a:r>
              <a:rPr lang="en-US" sz="1200" b="0" kern="1200" dirty="0" smtClean="0">
                <a:solidFill>
                  <a:schemeClr val="tx1"/>
                </a:solidFill>
                <a:latin typeface="+mn-lt"/>
                <a:ea typeface="+mn-ea"/>
                <a:cs typeface="+mn-cs"/>
              </a:rPr>
              <a:t> list</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Linear Up </a:t>
            </a:r>
            <a:r>
              <a:rPr lang="en-US" sz="1200" b="0" kern="1200" dirty="0" smtClean="0">
                <a:solidFill>
                  <a:schemeClr val="tx1"/>
                </a:solidFill>
                <a:latin typeface="+mn-lt"/>
                <a:ea typeface="+mn-ea"/>
                <a:cs typeface="+mn-cs"/>
              </a:rPr>
              <a:t>(second row, second option from the left).</a:t>
            </a:r>
            <a:endParaRPr lang="en-US" sz="1200" b="1"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three stops appear in the slider.</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as follows:</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first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dirty="0" smtClean="0">
                <a:solidFill>
                  <a:schemeClr val="accent6"/>
                </a:solidFill>
              </a:rPr>
              <a:t>Dark Blue, Text 2, Darker 50%</a:t>
            </a:r>
            <a:r>
              <a:rPr lang="en-US" sz="1200" b="0" kern="1200" baseline="0" dirty="0" smtClean="0">
                <a:solidFill>
                  <a:schemeClr val="tx1"/>
                </a:solidFill>
                <a:latin typeface="+mn-lt"/>
                <a:ea typeface="+mn-ea"/>
                <a:cs typeface="+mn-cs"/>
              </a:rPr>
              <a:t> (sixth row, fourth option from the left).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 </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second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50%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dirty="0" smtClean="0">
                <a:solidFill>
                  <a:schemeClr val="accent6"/>
                </a:solidFill>
              </a:rPr>
              <a:t>Dark Blue, Text 2, Lighter 40%</a:t>
            </a:r>
            <a:r>
              <a:rPr lang="en-US" sz="1200" b="1" baseline="0" dirty="0" smtClean="0">
                <a:solidFill>
                  <a:schemeClr val="accent6"/>
                </a:solidFill>
              </a:rPr>
              <a:t> </a:t>
            </a:r>
            <a:r>
              <a:rPr lang="en-US" sz="1200" b="0" baseline="0" dirty="0" smtClean="0">
                <a:solidFill>
                  <a:schemeClr val="accent6"/>
                </a:solidFill>
              </a:rPr>
              <a:t>(fourth row, fourth option from the left). </a:t>
            </a:r>
            <a:r>
              <a:rPr lang="en-US" sz="1200" b="0" kern="1200" baseline="0" dirty="0" smtClean="0">
                <a:solidFill>
                  <a:schemeClr val="tx1"/>
                </a:solidFill>
                <a:latin typeface="+mn-lt"/>
                <a:ea typeface="+mn-ea"/>
                <a:cs typeface="+mn-cs"/>
              </a:rPr>
              <a:t>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 </a:t>
            </a:r>
          </a:p>
          <a:p>
            <a:pPr marL="628650" lvl="1" indent="-171450">
              <a:buFont typeface="Arial" pitchFamily="34" charset="0"/>
              <a:buChar char="•"/>
            </a:pPr>
            <a:r>
              <a:rPr lang="en-US" sz="1200" kern="1200" dirty="0" smtClean="0">
                <a:solidFill>
                  <a:schemeClr val="tx1"/>
                </a:solidFill>
                <a:effectLst/>
                <a:latin typeface="+mn-lt"/>
                <a:ea typeface="+mn-ea"/>
                <a:cs typeface="+mn-cs"/>
              </a:rPr>
              <a:t>Select the third stop from the left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slider, and then do the following: </a:t>
            </a: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085850" lvl="2" indent="-17145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dirty="0" smtClean="0">
                <a:solidFill>
                  <a:schemeClr val="accent6"/>
                </a:solidFill>
              </a:rPr>
              <a:t>Dark Blue, Text 2, Darker 25% </a:t>
            </a:r>
            <a:r>
              <a:rPr lang="en-US" sz="1200" b="0" dirty="0" smtClean="0">
                <a:solidFill>
                  <a:schemeClr val="accent6"/>
                </a:solidFill>
              </a:rPr>
              <a:t>(fifth row, fourth option from the left). </a:t>
            </a:r>
            <a:endParaRPr lang="en-US" sz="1200" b="0" kern="1200" baseline="0" dirty="0" smtClean="0">
              <a:solidFill>
                <a:schemeClr val="tx1"/>
              </a:solidFill>
              <a:latin typeface="+mn-lt"/>
              <a:ea typeface="+mn-ea"/>
              <a:cs typeface="+mn-cs"/>
            </a:endParaRPr>
          </a:p>
          <a:p>
            <a:pPr marL="1085850" lvl="2" indent="-17145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 </a:t>
            </a:r>
          </a:p>
        </p:txBody>
      </p:sp>
      <p:sp>
        <p:nvSpPr>
          <p:cNvPr id="6" name="Slide Image Placeholder 5"/>
          <p:cNvSpPr>
            <a:spLocks noGrp="1" noRot="1" noChangeAspect="1"/>
          </p:cNvSpPr>
          <p:nvPr>
            <p:ph type="sldImg"/>
          </p:nvPr>
        </p:nvSpPr>
        <p:spPr>
          <a:xfrm>
            <a:off x="554038" y="498475"/>
            <a:ext cx="3114675" cy="2335213"/>
          </a:xfr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FDB0C2-1F3D-4594-BC97-D21C5CE96C4E}" type="datetimeFigureOut">
              <a:rPr lang="en-US">
                <a:solidFill>
                  <a:prstClr val="black">
                    <a:tint val="75000"/>
                  </a:prstClr>
                </a:solidFill>
              </a:rPr>
              <a:pPr/>
              <a:t>3/13/2014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48A5C28-A9AF-48F7-A492-117CD84F551A}" type="slidenum">
              <a:rPr lang="en-US">
                <a:solidFill>
                  <a:prstClr val="black">
                    <a:tint val="75000"/>
                  </a:prstClr>
                </a:solidFill>
              </a:rPr>
              <a:pPr/>
              <a:t>‹#›</a:t>
            </a:fld>
            <a:endParaRPr lang="en-US">
              <a:solidFill>
                <a:prstClr val="black">
                  <a:tint val="75000"/>
                </a:prstClr>
              </a:solidFill>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40000"/>
                <a:lumOff val="60000"/>
              </a:schemeClr>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DB0C2-1F3D-4594-BC97-D21C5CE96C4E}" type="datetimeFigureOut">
              <a:rPr lang="en-US">
                <a:solidFill>
                  <a:prstClr val="black">
                    <a:tint val="75000"/>
                  </a:prstClr>
                </a:solidFill>
              </a:rPr>
              <a:pPr/>
              <a:t>3/13/2014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A5C28-A9AF-48F7-A492-117CD84F551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733455703"/>
      </p:ext>
    </p:extLst>
  </p:cSld>
  <p:clrMap bg1="dk1" tx1="lt1" bg2="dk2" tx2="lt2" accent1="accent1" accent2="accent2" accent3="accent3" accent4="accent4" accent5="accent5" accent6="accent6" hlink="hlink" folHlink="folHlink"/>
  <p:sldLayoutIdLst>
    <p:sldLayoutId id="2147483649" r:id="rId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jpeg"/><Relationship Id="rId7" Type="http://schemas.openxmlformats.org/officeDocument/2006/relationships/image" Target="../media/image4.jpeg"/><Relationship Id="rId12"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8.xml"/><Relationship Id="rId11" Type="http://schemas.openxmlformats.org/officeDocument/2006/relationships/slide" Target="slide10.xml"/><Relationship Id="rId5" Type="http://schemas.openxmlformats.org/officeDocument/2006/relationships/image" Target="../media/image3.jpeg"/><Relationship Id="rId10" Type="http://schemas.openxmlformats.org/officeDocument/2006/relationships/image" Target="../media/image6.jpeg"/><Relationship Id="rId4" Type="http://schemas.openxmlformats.org/officeDocument/2006/relationships/image" Target="../media/image2.jpeg"/><Relationship Id="rId9" Type="http://schemas.openxmlformats.org/officeDocument/2006/relationships/slide" Target="slide7.xml"/></Relationships>
</file>

<file path=ppt/slides/_rels/slide10.xml.rels><?xml version="1.0" encoding="UTF-8" standalone="yes"?>
<Relationships xmlns="http://schemas.openxmlformats.org/package/2006/relationships"><Relationship Id="rId3" Type="http://schemas.openxmlformats.org/officeDocument/2006/relationships/hyperlink" Target="http://www.aub.edu.lb/" TargetMode="External"/><Relationship Id="rId2" Type="http://schemas.openxmlformats.org/officeDocument/2006/relationships/hyperlink" Target="http://www.unicode.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8" Type="http://schemas.openxmlformats.org/officeDocument/2006/relationships/hyperlink" Target="http://www.xerox.com/" TargetMode="External"/><Relationship Id="rId13" Type="http://schemas.openxmlformats.org/officeDocument/2006/relationships/image" Target="../media/image12.jpeg"/><Relationship Id="rId3" Type="http://schemas.openxmlformats.org/officeDocument/2006/relationships/hyperlink" Target="http://www.borland.com/" TargetMode="External"/><Relationship Id="rId7" Type="http://schemas.openxmlformats.org/officeDocument/2006/relationships/hyperlink" Target="http://www.hp.com/" TargetMode="External"/><Relationship Id="rId12" Type="http://schemas.openxmlformats.org/officeDocument/2006/relationships/image" Target="../media/image11.jpeg"/><Relationship Id="rId2" Type="http://schemas.openxmlformats.org/officeDocument/2006/relationships/hyperlink" Target="http://www.symantec.com/" TargetMode="External"/><Relationship Id="rId1" Type="http://schemas.openxmlformats.org/officeDocument/2006/relationships/slideLayout" Target="../slideLayouts/slideLayout1.xml"/><Relationship Id="rId6" Type="http://schemas.openxmlformats.org/officeDocument/2006/relationships/hyperlink" Target="http://www.microsoft.com/" TargetMode="External"/><Relationship Id="rId11" Type="http://schemas.openxmlformats.org/officeDocument/2006/relationships/image" Target="../media/image10.jpeg"/><Relationship Id="rId5" Type="http://schemas.openxmlformats.org/officeDocument/2006/relationships/hyperlink" Target="http://www.adobe.com/" TargetMode="External"/><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hyperlink" Target="http://www.apple.com/" TargetMode="External"/><Relationship Id="rId9" Type="http://schemas.openxmlformats.org/officeDocument/2006/relationships/image" Target="../media/image8.jpeg"/><Relationship Id="rId14" Type="http://schemas.openxmlformats.org/officeDocument/2006/relationships/image" Target="../media/image13.jpe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ww.unicode.org/"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china.com/" TargetMode="External"/><Relationship Id="rId2" Type="http://schemas.openxmlformats.org/officeDocument/2006/relationships/hyperlink" Target="http://www.bizressvc.com/" TargetMode="External"/><Relationship Id="rId1" Type="http://schemas.openxmlformats.org/officeDocument/2006/relationships/slideLayout" Target="../slideLayouts/slideLayout1.xml"/><Relationship Id="rId4" Type="http://schemas.openxmlformats.org/officeDocument/2006/relationships/hyperlink" Target="http://www.india.com/"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oopsystems.com/Content/company/Events.ht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alex.jarrah.com/akj/index.php/professiona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nip Diagonal Corner Rectangle 10"/>
          <p:cNvSpPr/>
          <p:nvPr/>
        </p:nvSpPr>
        <p:spPr>
          <a:xfrm>
            <a:off x="685800" y="762000"/>
            <a:ext cx="7696200" cy="13716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Snip Diagonal Corner Rectangle 11"/>
          <p:cNvSpPr/>
          <p:nvPr/>
        </p:nvSpPr>
        <p:spPr>
          <a:xfrm>
            <a:off x="723900" y="2743200"/>
            <a:ext cx="7696200" cy="13716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nip Diagonal Corner Rectangle 12"/>
          <p:cNvSpPr/>
          <p:nvPr/>
        </p:nvSpPr>
        <p:spPr>
          <a:xfrm>
            <a:off x="762000" y="4724400"/>
            <a:ext cx="7696200" cy="13716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5" name="Picture 4" descr="2691833216_c73e6c9db0_b.jpg"/>
          <p:cNvPicPr>
            <a:picLocks noChangeAspect="1"/>
          </p:cNvPicPr>
          <p:nvPr/>
        </p:nvPicPr>
        <p:blipFill>
          <a:blip r:embed="rId3" cstate="screen"/>
          <a:srcRect/>
          <a:stretch>
            <a:fillRect/>
          </a:stretch>
        </p:blipFill>
        <p:spPr>
          <a:xfrm>
            <a:off x="1143000" y="4552950"/>
            <a:ext cx="2286000" cy="1714500"/>
          </a:xfrm>
          <a:prstGeom prst="rect">
            <a:avLst/>
          </a:prstGeom>
          <a:ln w="19050">
            <a:solidFill>
              <a:schemeClr val="bg2">
                <a:lumMod val="75000"/>
              </a:schemeClr>
            </a:solidFill>
          </a:ln>
          <a:effectLst/>
        </p:spPr>
      </p:pic>
      <p:pic>
        <p:nvPicPr>
          <p:cNvPr id="4" name="Picture 3" descr="2691833216_c73e6c9db0_b.jpg"/>
          <p:cNvPicPr>
            <a:picLocks noChangeAspect="1"/>
          </p:cNvPicPr>
          <p:nvPr/>
        </p:nvPicPr>
        <p:blipFill>
          <a:blip r:embed="rId4" cstate="screen"/>
          <a:srcRect/>
          <a:stretch>
            <a:fillRect/>
          </a:stretch>
        </p:blipFill>
        <p:spPr>
          <a:xfrm>
            <a:off x="1143000" y="590550"/>
            <a:ext cx="2286000" cy="1714500"/>
          </a:xfrm>
          <a:prstGeom prst="rect">
            <a:avLst/>
          </a:prstGeom>
          <a:ln w="19050">
            <a:solidFill>
              <a:schemeClr val="bg2">
                <a:lumMod val="75000"/>
              </a:schemeClr>
            </a:solidFill>
          </a:ln>
          <a:effectLst/>
        </p:spPr>
      </p:pic>
      <p:pic>
        <p:nvPicPr>
          <p:cNvPr id="6" name="Picture 5" descr="017_14.JPG"/>
          <p:cNvPicPr>
            <a:picLocks noChangeAspect="1"/>
          </p:cNvPicPr>
          <p:nvPr/>
        </p:nvPicPr>
        <p:blipFill>
          <a:blip r:embed="rId5" cstate="screen"/>
          <a:srcRect/>
          <a:stretch>
            <a:fillRect/>
          </a:stretch>
        </p:blipFill>
        <p:spPr>
          <a:xfrm>
            <a:off x="1143000" y="2571750"/>
            <a:ext cx="2286000" cy="1716216"/>
          </a:xfrm>
          <a:prstGeom prst="rect">
            <a:avLst/>
          </a:prstGeom>
          <a:ln w="19050">
            <a:solidFill>
              <a:schemeClr val="bg2">
                <a:lumMod val="75000"/>
              </a:schemeClr>
            </a:solidFill>
          </a:ln>
          <a:effectLst/>
        </p:spPr>
      </p:pic>
      <p:sp>
        <p:nvSpPr>
          <p:cNvPr id="14" name="TextBox 13"/>
          <p:cNvSpPr txBox="1"/>
          <p:nvPr/>
        </p:nvSpPr>
        <p:spPr>
          <a:xfrm>
            <a:off x="3581400" y="1143000"/>
            <a:ext cx="2971800" cy="369332"/>
          </a:xfrm>
          <a:prstGeom prst="rect">
            <a:avLst/>
          </a:prstGeom>
          <a:noFill/>
        </p:spPr>
        <p:txBody>
          <a:bodyPr wrap="square" rtlCol="0">
            <a:spAutoFit/>
          </a:bodyPr>
          <a:lstStyle/>
          <a:p>
            <a:r>
              <a:rPr lang="en-US" b="1" dirty="0" smtClean="0">
                <a:solidFill>
                  <a:prstClr val="white"/>
                </a:solidFill>
              </a:rPr>
              <a:t>  Alex </a:t>
            </a:r>
            <a:r>
              <a:rPr lang="en-US" b="1" dirty="0" err="1" smtClean="0">
                <a:solidFill>
                  <a:prstClr val="white"/>
                </a:solidFill>
              </a:rPr>
              <a:t>Jarrah</a:t>
            </a:r>
            <a:endParaRPr lang="en-US" b="1" dirty="0">
              <a:solidFill>
                <a:prstClr val="white"/>
              </a:solidFill>
            </a:endParaRPr>
          </a:p>
        </p:txBody>
      </p:sp>
      <p:sp>
        <p:nvSpPr>
          <p:cNvPr id="15" name="TextBox 14"/>
          <p:cNvSpPr txBox="1"/>
          <p:nvPr/>
        </p:nvSpPr>
        <p:spPr>
          <a:xfrm>
            <a:off x="3581400" y="3048000"/>
            <a:ext cx="2971800" cy="369332"/>
          </a:xfrm>
          <a:prstGeom prst="rect">
            <a:avLst/>
          </a:prstGeom>
          <a:noFill/>
        </p:spPr>
        <p:txBody>
          <a:bodyPr wrap="square" rtlCol="0">
            <a:spAutoFit/>
          </a:bodyPr>
          <a:lstStyle/>
          <a:p>
            <a:r>
              <a:rPr lang="en-US" b="1" dirty="0" smtClean="0">
                <a:solidFill>
                  <a:prstClr val="white"/>
                </a:solidFill>
              </a:rPr>
              <a:t>  Who is he?</a:t>
            </a:r>
            <a:endParaRPr lang="en-US" b="1" dirty="0">
              <a:solidFill>
                <a:prstClr val="white"/>
              </a:solidFill>
            </a:endParaRPr>
          </a:p>
        </p:txBody>
      </p:sp>
      <p:sp>
        <p:nvSpPr>
          <p:cNvPr id="16" name="TextBox 15"/>
          <p:cNvSpPr txBox="1"/>
          <p:nvPr/>
        </p:nvSpPr>
        <p:spPr>
          <a:xfrm>
            <a:off x="3733800" y="5029200"/>
            <a:ext cx="2971800" cy="369332"/>
          </a:xfrm>
          <a:prstGeom prst="rect">
            <a:avLst/>
          </a:prstGeom>
          <a:noFill/>
        </p:spPr>
        <p:txBody>
          <a:bodyPr wrap="square" rtlCol="0">
            <a:spAutoFit/>
          </a:bodyPr>
          <a:lstStyle/>
          <a:p>
            <a:r>
              <a:rPr lang="en-US" b="1" dirty="0" smtClean="0">
                <a:solidFill>
                  <a:prstClr val="white"/>
                </a:solidFill>
              </a:rPr>
              <a:t>His Work</a:t>
            </a:r>
            <a:endParaRPr lang="en-US" b="1" dirty="0">
              <a:solidFill>
                <a:prstClr val="white"/>
              </a:solidFill>
            </a:endParaRPr>
          </a:p>
        </p:txBody>
      </p:sp>
      <p:pic>
        <p:nvPicPr>
          <p:cNvPr id="1026" name="Picture 2" descr="C:\Users\User 1\Desktop\Alex Jiangsu China Signature Ceremony1111.jpg">
            <a:hlinkClick r:id="rId6" action="ppaction://hlinksldjump"/>
          </p:cNvPr>
          <p:cNvPicPr>
            <a:picLocks noChangeAspect="1" noChangeArrowheads="1"/>
          </p:cNvPicPr>
          <p:nvPr/>
        </p:nvPicPr>
        <p:blipFill>
          <a:blip r:embed="rId7" cstate="print"/>
          <a:srcRect/>
          <a:stretch>
            <a:fillRect/>
          </a:stretch>
        </p:blipFill>
        <p:spPr bwMode="auto">
          <a:xfrm>
            <a:off x="1143000" y="2514600"/>
            <a:ext cx="2286000" cy="1828800"/>
          </a:xfrm>
          <a:prstGeom prst="rect">
            <a:avLst/>
          </a:prstGeom>
          <a:noFill/>
        </p:spPr>
      </p:pic>
      <p:pic>
        <p:nvPicPr>
          <p:cNvPr id="1027" name="Picture 3" descr="C:\Users\User 1\Desktop\Speech.JPG">
            <a:hlinkClick r:id="" action="ppaction://hlinkshowjump?jump=nextslide"/>
          </p:cNvPr>
          <p:cNvPicPr>
            <a:picLocks noChangeAspect="1" noChangeArrowheads="1"/>
          </p:cNvPicPr>
          <p:nvPr/>
        </p:nvPicPr>
        <p:blipFill>
          <a:blip r:embed="rId8" cstate="print"/>
          <a:srcRect/>
          <a:stretch>
            <a:fillRect/>
          </a:stretch>
        </p:blipFill>
        <p:spPr bwMode="auto">
          <a:xfrm>
            <a:off x="1143000" y="533400"/>
            <a:ext cx="2286000" cy="1828799"/>
          </a:xfrm>
          <a:prstGeom prst="rect">
            <a:avLst/>
          </a:prstGeom>
          <a:noFill/>
        </p:spPr>
      </p:pic>
      <p:pic>
        <p:nvPicPr>
          <p:cNvPr id="1028" name="Picture 4" descr="\\SERVER\share\Graphics\ImageShow\ShakeHands.JPG">
            <a:hlinkClick r:id="rId9" action="ppaction://hlinksldjump"/>
          </p:cNvPr>
          <p:cNvPicPr>
            <a:picLocks noChangeAspect="1" noChangeArrowheads="1"/>
          </p:cNvPicPr>
          <p:nvPr/>
        </p:nvPicPr>
        <p:blipFill>
          <a:blip r:embed="rId10" cstate="print"/>
          <a:srcRect/>
          <a:stretch>
            <a:fillRect/>
          </a:stretch>
        </p:blipFill>
        <p:spPr bwMode="auto">
          <a:xfrm>
            <a:off x="1143000" y="4572000"/>
            <a:ext cx="2286000" cy="1730739"/>
          </a:xfrm>
          <a:prstGeom prst="rect">
            <a:avLst/>
          </a:prstGeom>
          <a:noFill/>
        </p:spPr>
      </p:pic>
      <p:pic>
        <p:nvPicPr>
          <p:cNvPr id="1031" name="Picture 7" descr="C:\Users\User 1\Desktop\254-pill-button-blue-design.png">
            <a:hlinkClick r:id="rId11" action="ppaction://hlinksldjump"/>
          </p:cNvPr>
          <p:cNvPicPr>
            <a:picLocks noChangeAspect="1" noChangeArrowheads="1"/>
          </p:cNvPicPr>
          <p:nvPr/>
        </p:nvPicPr>
        <p:blipFill>
          <a:blip r:embed="rId12" cstate="print"/>
          <a:srcRect/>
          <a:stretch>
            <a:fillRect/>
          </a:stretch>
        </p:blipFill>
        <p:spPr bwMode="auto">
          <a:xfrm>
            <a:off x="6781800" y="6246619"/>
            <a:ext cx="1673225" cy="535181"/>
          </a:xfrm>
          <a:prstGeom prst="rect">
            <a:avLst/>
          </a:prstGeom>
          <a:noFill/>
        </p:spPr>
      </p:pic>
    </p:spTree>
    <p:extLst>
      <p:ext uri="{BB962C8B-B14F-4D97-AF65-F5344CB8AC3E}">
        <p14:creationId xmlns:p14="http://schemas.microsoft.com/office/powerpoint/2010/main" xmlns="" val="1671193926"/>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600200"/>
            <a:ext cx="6604000" cy="4953000"/>
          </a:xfrm>
        </p:spPr>
        <p:txBody>
          <a:bodyPr>
            <a:normAutofit fontScale="47500" lnSpcReduction="20000"/>
          </a:bodyPr>
          <a:lstStyle/>
          <a:p>
            <a:pPr algn="l"/>
            <a:r>
              <a:rPr lang="en-US" b="1" dirty="0" smtClean="0"/>
              <a:t>► Founder and President LMA</a:t>
            </a:r>
            <a:r>
              <a:rPr lang="en-US" dirty="0" smtClean="0"/>
              <a:t/>
            </a:r>
            <a:br>
              <a:rPr lang="en-US" dirty="0" smtClean="0"/>
            </a:br>
            <a:r>
              <a:rPr lang="en-US" dirty="0" smtClean="0"/>
              <a:t>Alex was the founder and president of LMA 1984-1987</a:t>
            </a:r>
            <a:br>
              <a:rPr lang="en-US" dirty="0" smtClean="0"/>
            </a:br>
            <a:r>
              <a:rPr lang="en-US" dirty="0" smtClean="0"/>
              <a:t>The organization had the charter to help Lebanese students in the Americas adjust and integrate within their newly adopted homelands.</a:t>
            </a:r>
            <a:br>
              <a:rPr lang="en-US" dirty="0" smtClean="0"/>
            </a:br>
            <a:r>
              <a:rPr lang="en-US" dirty="0" smtClean="0"/>
              <a:t>In 1985 LMA collected over four million dollars to help poor families of war torn Lebanon. The organization had over 35000 members at the time Alex resigned.</a:t>
            </a:r>
            <a:br>
              <a:rPr lang="en-US" dirty="0" smtClean="0"/>
            </a:br>
            <a:r>
              <a:rPr lang="en-US" dirty="0" smtClean="0"/>
              <a:t/>
            </a:r>
            <a:br>
              <a:rPr lang="en-US" dirty="0" smtClean="0"/>
            </a:br>
            <a:endParaRPr lang="en-US" dirty="0" smtClean="0"/>
          </a:p>
          <a:p>
            <a:pPr algn="l"/>
            <a:r>
              <a:rPr lang="en-US" b="1" dirty="0" smtClean="0"/>
              <a:t>► Founding Member Unicode Consortium</a:t>
            </a:r>
            <a:r>
              <a:rPr lang="en-US" dirty="0" smtClean="0"/>
              <a:t/>
            </a:r>
            <a:br>
              <a:rPr lang="en-US" dirty="0" smtClean="0"/>
            </a:br>
            <a:r>
              <a:rPr lang="en-US" dirty="0" smtClean="0"/>
              <a:t>Alex was a founding member and Chair of the Implementation Committee of the </a:t>
            </a:r>
            <a:r>
              <a:rPr lang="en-US" u="sng" dirty="0" smtClean="0">
                <a:hlinkClick r:id="rId2"/>
              </a:rPr>
              <a:t>Unicode Consortium</a:t>
            </a:r>
            <a:r>
              <a:rPr lang="en-US" dirty="0" smtClean="0"/>
              <a:t> 1989-1994.</a:t>
            </a:r>
            <a:br>
              <a:rPr lang="en-US" dirty="0" smtClean="0"/>
            </a:br>
            <a:r>
              <a:rPr lang="en-US" dirty="0" smtClean="0"/>
              <a:t/>
            </a:r>
            <a:br>
              <a:rPr lang="en-US" dirty="0" smtClean="0"/>
            </a:br>
            <a:endParaRPr lang="en-US" dirty="0" smtClean="0"/>
          </a:p>
          <a:p>
            <a:pPr algn="l"/>
            <a:r>
              <a:rPr lang="en-US" b="1" dirty="0" smtClean="0"/>
              <a:t>► Founder Western </a:t>
            </a:r>
            <a:r>
              <a:rPr lang="en-US" b="1" dirty="0" err="1" smtClean="0"/>
              <a:t>Beka’a</a:t>
            </a:r>
            <a:r>
              <a:rPr lang="en-US" b="1" dirty="0" smtClean="0"/>
              <a:t> Public Library</a:t>
            </a:r>
            <a:r>
              <a:rPr lang="en-US" dirty="0" smtClean="0"/>
              <a:t/>
            </a:r>
            <a:br>
              <a:rPr lang="en-US" dirty="0" smtClean="0"/>
            </a:br>
            <a:r>
              <a:rPr lang="en-US" dirty="0" smtClean="0"/>
              <a:t>Alex Founded The Western </a:t>
            </a:r>
            <a:r>
              <a:rPr lang="en-US" dirty="0" err="1" smtClean="0"/>
              <a:t>Beka'a</a:t>
            </a:r>
            <a:r>
              <a:rPr lang="en-US" dirty="0" smtClean="0"/>
              <a:t> Public Library Project.</a:t>
            </a:r>
            <a:br>
              <a:rPr lang="en-US" dirty="0" smtClean="0"/>
            </a:br>
            <a:r>
              <a:rPr lang="en-US" dirty="0" smtClean="0"/>
              <a:t>The foundation charter focuses on the improvement and dissemination of knowledge and awareness of world Arts, and World languages.</a:t>
            </a:r>
            <a:br>
              <a:rPr lang="en-US" dirty="0" smtClean="0"/>
            </a:br>
            <a:r>
              <a:rPr lang="en-US" dirty="0" smtClean="0"/>
              <a:t>The plan is to finish the library infrastructure then donate it to the </a:t>
            </a:r>
            <a:r>
              <a:rPr lang="en-US" u="sng" dirty="0" smtClean="0">
                <a:hlinkClick r:id="rId3"/>
              </a:rPr>
              <a:t>AUB</a:t>
            </a:r>
            <a:r>
              <a:rPr lang="en-US" dirty="0" smtClean="0"/>
              <a:t> .</a:t>
            </a:r>
          </a:p>
          <a:p>
            <a:pPr algn="l"/>
            <a:endParaRPr lang="en-US" b="1" dirty="0" smtClean="0"/>
          </a:p>
          <a:p>
            <a:pPr algn="l"/>
            <a:r>
              <a:rPr lang="en-US" b="1" dirty="0" smtClean="0"/>
              <a:t>►Founder </a:t>
            </a:r>
            <a:r>
              <a:rPr lang="en-US" b="1" dirty="0" err="1" smtClean="0"/>
              <a:t>OneTime.Org</a:t>
            </a:r>
            <a:r>
              <a:rPr lang="en-US" dirty="0" smtClean="0"/>
              <a:t/>
            </a:r>
            <a:br>
              <a:rPr lang="en-US" dirty="0" smtClean="0"/>
            </a:br>
            <a:r>
              <a:rPr lang="en-US" dirty="0" err="1" smtClean="0"/>
              <a:t>OneTime.Org</a:t>
            </a:r>
            <a:r>
              <a:rPr lang="en-US" dirty="0" smtClean="0"/>
              <a:t> is a charity, in the making, dedicated to those of us who fall unexpectedly into poverty and require minimal help to recover.</a:t>
            </a:r>
          </a:p>
          <a:p>
            <a:endParaRPr lang="en-US" dirty="0"/>
          </a:p>
        </p:txBody>
      </p:sp>
      <p:sp>
        <p:nvSpPr>
          <p:cNvPr id="4" name="Snip Diagonal Corner Rectangle 3"/>
          <p:cNvSpPr/>
          <p:nvPr/>
        </p:nvSpPr>
        <p:spPr>
          <a:xfrm>
            <a:off x="609600" y="152400"/>
            <a:ext cx="7696200" cy="12954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t>Social Life</a:t>
            </a:r>
            <a:endParaRPr lang="en-US" sz="4000" b="1" dirty="0">
              <a:solidFill>
                <a:prstClr val="white"/>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noAutofit/>
          </a:bodyPr>
          <a:lstStyle/>
          <a:p>
            <a:r>
              <a:rPr lang="en-US" sz="1800" dirty="0" smtClean="0"/>
              <a:t/>
            </a:r>
            <a:br>
              <a:rPr lang="en-US" sz="1800" dirty="0" smtClean="0"/>
            </a:br>
            <a:endParaRPr lang="en-US" sz="1800" dirty="0"/>
          </a:p>
        </p:txBody>
      </p:sp>
      <p:sp>
        <p:nvSpPr>
          <p:cNvPr id="4" name="Subtitle 3"/>
          <p:cNvSpPr>
            <a:spLocks noGrp="1"/>
          </p:cNvSpPr>
          <p:nvPr>
            <p:ph type="subTitle" idx="1"/>
          </p:nvPr>
        </p:nvSpPr>
        <p:spPr>
          <a:xfrm>
            <a:off x="685800" y="762000"/>
            <a:ext cx="7848600" cy="21336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l"/>
            <a:r>
              <a:rPr lang="en-US" sz="2000" dirty="0" smtClean="0">
                <a:solidFill>
                  <a:schemeClr val="tx1"/>
                </a:solidFill>
              </a:rPr>
              <a:t>Alex </a:t>
            </a:r>
            <a:r>
              <a:rPr lang="en-US" sz="2000" dirty="0" err="1" smtClean="0">
                <a:solidFill>
                  <a:schemeClr val="tx1"/>
                </a:solidFill>
              </a:rPr>
              <a:t>Jarrah</a:t>
            </a:r>
            <a:r>
              <a:rPr lang="en-US" sz="2000" dirty="0" smtClean="0">
                <a:solidFill>
                  <a:schemeClr val="tx1"/>
                </a:solidFill>
              </a:rPr>
              <a:t> had a 35-year rich career </a:t>
            </a:r>
            <a:r>
              <a:rPr lang="en-US" sz="2000" dirty="0" smtClean="0">
                <a:solidFill>
                  <a:schemeClr val="tx1"/>
                </a:solidFill>
              </a:rPr>
              <a:t>developing  technologies  and</a:t>
            </a:r>
            <a:endParaRPr lang="en-US" sz="2000" dirty="0" smtClean="0">
              <a:solidFill>
                <a:schemeClr val="tx1"/>
              </a:solidFill>
            </a:endParaRPr>
          </a:p>
          <a:p>
            <a:pPr algn="l"/>
            <a:r>
              <a:rPr lang="en-US" sz="2000" dirty="0" smtClean="0">
                <a:solidFill>
                  <a:schemeClr val="tx1"/>
                </a:solidFill>
              </a:rPr>
              <a:t>businesses. In his long career as a technology executive he achieved some major accomplishments.</a:t>
            </a:r>
            <a:br>
              <a:rPr lang="en-US" sz="2000" dirty="0" smtClean="0">
                <a:solidFill>
                  <a:schemeClr val="tx1"/>
                </a:solidFill>
              </a:rPr>
            </a:br>
            <a:r>
              <a:rPr lang="en-US" sz="2000" dirty="0" smtClean="0">
                <a:solidFill>
                  <a:schemeClr val="tx1"/>
                </a:solidFill>
              </a:rPr>
              <a:t>Here are a few of these accomplishments that are designed into four parts:</a:t>
            </a:r>
            <a:endParaRPr lang="en-US" sz="2000" dirty="0">
              <a:solidFill>
                <a:schemeClr val="tx1"/>
              </a:solidFill>
            </a:endParaRPr>
          </a:p>
        </p:txBody>
      </p:sp>
      <p:sp>
        <p:nvSpPr>
          <p:cNvPr id="5" name="TextBox 4"/>
          <p:cNvSpPr txBox="1"/>
          <p:nvPr/>
        </p:nvSpPr>
        <p:spPr>
          <a:xfrm>
            <a:off x="685800" y="3124200"/>
            <a:ext cx="7543800" cy="1323439"/>
          </a:xfrm>
          <a:prstGeom prst="rect">
            <a:avLst/>
          </a:prstGeom>
          <a:noFill/>
        </p:spPr>
        <p:txBody>
          <a:bodyPr wrap="square" rtlCol="0">
            <a:spAutoFit/>
          </a:bodyPr>
          <a:lstStyle/>
          <a:p>
            <a:pPr>
              <a:buFont typeface="Arial" pitchFamily="34" charset="0"/>
              <a:buChar char="•"/>
            </a:pPr>
            <a:r>
              <a:rPr lang="en-US" sz="2000" b="1" dirty="0" smtClean="0">
                <a:hlinkClick r:id="rId2" action="ppaction://hlinksldjump"/>
              </a:rPr>
              <a:t> Software Industries</a:t>
            </a:r>
            <a:endParaRPr lang="en-US" sz="2000" b="1" dirty="0" smtClean="0"/>
          </a:p>
          <a:p>
            <a:pPr>
              <a:buFont typeface="Arial" pitchFamily="34" charset="0"/>
              <a:buChar char="•"/>
            </a:pPr>
            <a:r>
              <a:rPr lang="en-US" sz="2000" dirty="0" smtClean="0"/>
              <a:t> </a:t>
            </a:r>
            <a:r>
              <a:rPr lang="en-US" sz="2000" b="1" dirty="0" smtClean="0">
                <a:hlinkClick r:id="rId3" action="ppaction://hlinksldjump"/>
              </a:rPr>
              <a:t>International Countries Cultures and Business</a:t>
            </a:r>
            <a:endParaRPr lang="en-US" sz="2000" b="1" dirty="0" smtClean="0"/>
          </a:p>
          <a:p>
            <a:pPr>
              <a:buFont typeface="Arial" pitchFamily="34" charset="0"/>
              <a:buChar char="•"/>
            </a:pPr>
            <a:r>
              <a:rPr lang="en-US" sz="2000" b="1" dirty="0" smtClean="0">
                <a:hlinkClick r:id="rId4" action="ppaction://hlinksldjump"/>
              </a:rPr>
              <a:t> Bus Consulting / Startup Incubation</a:t>
            </a:r>
            <a:endParaRPr lang="en-US" sz="2000" b="1" dirty="0" smtClean="0"/>
          </a:p>
          <a:p>
            <a:pPr>
              <a:buFont typeface="Arial" pitchFamily="34" charset="0"/>
              <a:buChar char="•"/>
            </a:pPr>
            <a:r>
              <a:rPr lang="en-US" sz="2000" b="1" dirty="0" smtClean="0">
                <a:hlinkClick r:id="rId5" action="ppaction://hlinksldjump"/>
              </a:rPr>
              <a:t> Educational Industries</a:t>
            </a:r>
            <a:endParaRPr lang="en-US" sz="2000" b="1"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752600"/>
            <a:ext cx="6400800" cy="3962400"/>
          </a:xfrm>
        </p:spPr>
        <p:txBody>
          <a:bodyPr>
            <a:noAutofit/>
          </a:bodyPr>
          <a:lstStyle/>
          <a:p>
            <a:pPr algn="l"/>
            <a:r>
              <a:rPr lang="en-US" sz="1800" dirty="0" smtClean="0"/>
              <a:t>•    Proven leadership experience in both startups as well as      corporate environments.</a:t>
            </a:r>
          </a:p>
          <a:p>
            <a:pPr algn="l"/>
            <a:r>
              <a:rPr lang="en-US" sz="1800" dirty="0" smtClean="0"/>
              <a:t/>
            </a:r>
            <a:br>
              <a:rPr lang="en-US" sz="1800" dirty="0" smtClean="0"/>
            </a:br>
            <a:r>
              <a:rPr lang="en-US" sz="1800" dirty="0" smtClean="0"/>
              <a:t>•    Possess deep Knowledge of the software industry and its strengths, weaknesses as well as what works and what doesn’t. </a:t>
            </a:r>
          </a:p>
          <a:p>
            <a:pPr algn="l"/>
            <a:r>
              <a:rPr lang="en-US" sz="1800" dirty="0" smtClean="0"/>
              <a:t/>
            </a:r>
            <a:br>
              <a:rPr lang="en-US" sz="1800" dirty="0" smtClean="0"/>
            </a:br>
            <a:r>
              <a:rPr lang="en-US" sz="1800" dirty="0" smtClean="0"/>
              <a:t>•    Personal acquaintance or friendship with several dozens of CEO’s, VP’s and directors </a:t>
            </a:r>
            <a:r>
              <a:rPr lang="en-US" sz="1800" dirty="0" smtClean="0">
                <a:solidFill>
                  <a:schemeClr val="tx1"/>
                </a:solidFill>
              </a:rPr>
              <a:t>throughout the software </a:t>
            </a:r>
            <a:r>
              <a:rPr lang="en-US" sz="1800" dirty="0" smtClean="0"/>
              <a:t>industry.</a:t>
            </a:r>
          </a:p>
          <a:p>
            <a:pPr algn="l"/>
            <a:r>
              <a:rPr lang="en-US" sz="1800" dirty="0" smtClean="0"/>
              <a:t>   </a:t>
            </a:r>
            <a:endParaRPr lang="en-US" sz="1800" dirty="0" smtClean="0"/>
          </a:p>
          <a:p>
            <a:pPr algn="l">
              <a:buFont typeface="Arial" pitchFamily="34" charset="0"/>
              <a:buChar char="•"/>
            </a:pPr>
            <a:r>
              <a:rPr lang="en-US" sz="1800" dirty="0" smtClean="0"/>
              <a:t> </a:t>
            </a:r>
            <a:r>
              <a:rPr lang="en-US" sz="1800" dirty="0" smtClean="0"/>
              <a:t>   Witnessed </a:t>
            </a:r>
            <a:r>
              <a:rPr lang="en-US" sz="1800" dirty="0" smtClean="0"/>
              <a:t>the development of  software industry from the early stages while holding some key positions at some of the most influential companies, Including </a:t>
            </a:r>
            <a:r>
              <a:rPr lang="en-US" sz="1800" dirty="0" smtClean="0">
                <a:solidFill>
                  <a:schemeClr val="tx1"/>
                </a:solidFill>
              </a:rPr>
              <a:t>: </a:t>
            </a:r>
            <a:r>
              <a:rPr lang="en-US" sz="1800" u="sng" dirty="0" smtClean="0">
                <a:solidFill>
                  <a:schemeClr val="tx1"/>
                </a:solidFill>
                <a:hlinkClick r:id="rId2"/>
              </a:rPr>
              <a:t>Symantec</a:t>
            </a:r>
            <a:r>
              <a:rPr lang="en-US" sz="1800" dirty="0" smtClean="0">
                <a:solidFill>
                  <a:schemeClr val="tx1"/>
                </a:solidFill>
              </a:rPr>
              <a:t>, </a:t>
            </a:r>
            <a:r>
              <a:rPr lang="en-US" sz="1800" u="sng" dirty="0" smtClean="0">
                <a:solidFill>
                  <a:schemeClr val="tx1"/>
                </a:solidFill>
                <a:hlinkClick r:id="rId3"/>
              </a:rPr>
              <a:t>Borland</a:t>
            </a:r>
            <a:r>
              <a:rPr lang="en-US" sz="1800" u="sng" dirty="0" smtClean="0">
                <a:solidFill>
                  <a:schemeClr val="tx1"/>
                </a:solidFill>
              </a:rPr>
              <a:t>, </a:t>
            </a:r>
            <a:r>
              <a:rPr lang="en-US" sz="1800" u="sng" dirty="0" smtClean="0">
                <a:solidFill>
                  <a:schemeClr val="tx1"/>
                </a:solidFill>
                <a:hlinkClick r:id="rId4"/>
              </a:rPr>
              <a:t>Apple</a:t>
            </a:r>
            <a:r>
              <a:rPr lang="en-US" sz="1800" u="sng" dirty="0" smtClean="0">
                <a:solidFill>
                  <a:schemeClr val="tx1"/>
                </a:solidFill>
              </a:rPr>
              <a:t>, </a:t>
            </a:r>
            <a:r>
              <a:rPr lang="en-US" sz="1800" u="sng" dirty="0" smtClean="0">
                <a:solidFill>
                  <a:schemeClr val="tx1"/>
                </a:solidFill>
                <a:hlinkClick r:id="rId5"/>
              </a:rPr>
              <a:t>Adobe/Aldus</a:t>
            </a:r>
            <a:r>
              <a:rPr lang="en-US" sz="1800" u="sng" dirty="0" smtClean="0">
                <a:solidFill>
                  <a:schemeClr val="tx1"/>
                </a:solidFill>
              </a:rPr>
              <a:t>, </a:t>
            </a:r>
            <a:r>
              <a:rPr lang="en-US" sz="1800" u="sng" dirty="0" smtClean="0">
                <a:solidFill>
                  <a:schemeClr val="tx1"/>
                </a:solidFill>
                <a:hlinkClick r:id="rId6"/>
              </a:rPr>
              <a:t>Microsoft</a:t>
            </a:r>
            <a:r>
              <a:rPr lang="en-US" sz="1800" u="sng" dirty="0" smtClean="0">
                <a:solidFill>
                  <a:schemeClr val="tx1"/>
                </a:solidFill>
              </a:rPr>
              <a:t>, </a:t>
            </a:r>
            <a:r>
              <a:rPr lang="en-US" sz="1800" u="sng" dirty="0" smtClean="0">
                <a:solidFill>
                  <a:schemeClr val="tx1"/>
                </a:solidFill>
                <a:hlinkClick r:id="rId7"/>
              </a:rPr>
              <a:t>HP</a:t>
            </a:r>
            <a:r>
              <a:rPr lang="en-US" sz="1800" u="sng" dirty="0" smtClean="0">
                <a:solidFill>
                  <a:schemeClr val="tx1"/>
                </a:solidFill>
                <a:hlinkClick r:id="rId7"/>
              </a:rPr>
              <a:t> </a:t>
            </a:r>
            <a:r>
              <a:rPr lang="en-US" sz="1800" dirty="0" smtClean="0">
                <a:solidFill>
                  <a:schemeClr val="tx1"/>
                </a:solidFill>
              </a:rPr>
              <a:t>and </a:t>
            </a:r>
            <a:r>
              <a:rPr lang="en-US" sz="1800" u="sng" dirty="0" smtClean="0">
                <a:solidFill>
                  <a:schemeClr val="tx1"/>
                </a:solidFill>
                <a:hlinkClick r:id="rId8"/>
              </a:rPr>
              <a:t>Xerox</a:t>
            </a:r>
            <a:r>
              <a:rPr lang="en-US" sz="1800" dirty="0" smtClean="0">
                <a:solidFill>
                  <a:schemeClr val="tx1"/>
                </a:solidFill>
                <a:hlinkClick r:id="rId8"/>
              </a:rPr>
              <a:t> </a:t>
            </a:r>
            <a:r>
              <a:rPr lang="en-US" sz="1800" dirty="0" smtClean="0"/>
              <a:t>among others.</a:t>
            </a:r>
          </a:p>
          <a:p>
            <a:pPr algn="l"/>
            <a:endParaRPr lang="en-US" sz="1800" dirty="0"/>
          </a:p>
        </p:txBody>
      </p:sp>
      <p:sp>
        <p:nvSpPr>
          <p:cNvPr id="4" name="Snip Diagonal Corner Rectangle 3"/>
          <p:cNvSpPr/>
          <p:nvPr/>
        </p:nvSpPr>
        <p:spPr>
          <a:xfrm>
            <a:off x="609600" y="152400"/>
            <a:ext cx="7696200" cy="12954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t>Software industries</a:t>
            </a:r>
            <a:endParaRPr lang="en-US" sz="4000" b="1" dirty="0">
              <a:solidFill>
                <a:prstClr val="white"/>
              </a:solidFill>
            </a:endParaRPr>
          </a:p>
        </p:txBody>
      </p:sp>
      <p:pic>
        <p:nvPicPr>
          <p:cNvPr id="8" name="Picture 7" descr="images (1).jpg">
            <a:hlinkClick r:id="rId2"/>
          </p:cNvPr>
          <p:cNvPicPr>
            <a:picLocks noChangeAspect="1"/>
          </p:cNvPicPr>
          <p:nvPr/>
        </p:nvPicPr>
        <p:blipFill>
          <a:blip r:embed="rId9"/>
          <a:stretch>
            <a:fillRect/>
          </a:stretch>
        </p:blipFill>
        <p:spPr>
          <a:xfrm>
            <a:off x="1600200" y="6172200"/>
            <a:ext cx="538163" cy="538163"/>
          </a:xfrm>
          <a:prstGeom prst="rect">
            <a:avLst/>
          </a:prstGeom>
        </p:spPr>
      </p:pic>
      <p:pic>
        <p:nvPicPr>
          <p:cNvPr id="9" name="Picture 8" descr="download (4).jpg">
            <a:hlinkClick r:id="rId3"/>
          </p:cNvPr>
          <p:cNvPicPr>
            <a:picLocks noChangeAspect="1"/>
          </p:cNvPicPr>
          <p:nvPr/>
        </p:nvPicPr>
        <p:blipFill>
          <a:blip r:embed="rId10"/>
          <a:stretch>
            <a:fillRect/>
          </a:stretch>
        </p:blipFill>
        <p:spPr>
          <a:xfrm>
            <a:off x="2362200" y="6172200"/>
            <a:ext cx="1143000" cy="533400"/>
          </a:xfrm>
          <a:prstGeom prst="rect">
            <a:avLst/>
          </a:prstGeom>
        </p:spPr>
      </p:pic>
      <p:pic>
        <p:nvPicPr>
          <p:cNvPr id="10" name="Picture 9" descr="download (5).jpg">
            <a:hlinkClick r:id="rId4"/>
          </p:cNvPr>
          <p:cNvPicPr>
            <a:picLocks noChangeAspect="1"/>
          </p:cNvPicPr>
          <p:nvPr/>
        </p:nvPicPr>
        <p:blipFill>
          <a:blip r:embed="rId11"/>
          <a:stretch>
            <a:fillRect/>
          </a:stretch>
        </p:blipFill>
        <p:spPr>
          <a:xfrm>
            <a:off x="3810000" y="6172200"/>
            <a:ext cx="457200" cy="534133"/>
          </a:xfrm>
          <a:prstGeom prst="rect">
            <a:avLst/>
          </a:prstGeom>
        </p:spPr>
      </p:pic>
      <p:pic>
        <p:nvPicPr>
          <p:cNvPr id="11" name="Picture 10" descr="download (6).jpg">
            <a:hlinkClick r:id="rId5"/>
          </p:cNvPr>
          <p:cNvPicPr>
            <a:picLocks noChangeAspect="1"/>
          </p:cNvPicPr>
          <p:nvPr/>
        </p:nvPicPr>
        <p:blipFill>
          <a:blip r:embed="rId12"/>
          <a:stretch>
            <a:fillRect/>
          </a:stretch>
        </p:blipFill>
        <p:spPr>
          <a:xfrm>
            <a:off x="4572000" y="6172200"/>
            <a:ext cx="685800" cy="537300"/>
          </a:xfrm>
          <a:prstGeom prst="rect">
            <a:avLst/>
          </a:prstGeom>
        </p:spPr>
      </p:pic>
      <p:pic>
        <p:nvPicPr>
          <p:cNvPr id="13" name="Picture 12" descr="download (8).jpg">
            <a:hlinkClick r:id="rId6"/>
          </p:cNvPr>
          <p:cNvPicPr>
            <a:picLocks noChangeAspect="1"/>
          </p:cNvPicPr>
          <p:nvPr/>
        </p:nvPicPr>
        <p:blipFill>
          <a:blip r:embed="rId13" cstate="print"/>
          <a:stretch>
            <a:fillRect/>
          </a:stretch>
        </p:blipFill>
        <p:spPr>
          <a:xfrm>
            <a:off x="5560219" y="6172200"/>
            <a:ext cx="535781" cy="533400"/>
          </a:xfrm>
          <a:prstGeom prst="rect">
            <a:avLst/>
          </a:prstGeom>
        </p:spPr>
      </p:pic>
      <p:pic>
        <p:nvPicPr>
          <p:cNvPr id="14" name="Picture 13" descr="images (2).jpg">
            <a:hlinkClick r:id="rId7"/>
          </p:cNvPr>
          <p:cNvPicPr>
            <a:picLocks noChangeAspect="1"/>
          </p:cNvPicPr>
          <p:nvPr/>
        </p:nvPicPr>
        <p:blipFill>
          <a:blip r:embed="rId14" cstate="print"/>
          <a:stretch>
            <a:fillRect/>
          </a:stretch>
        </p:blipFill>
        <p:spPr>
          <a:xfrm>
            <a:off x="6396038" y="6172200"/>
            <a:ext cx="538162" cy="538162"/>
          </a:xfrm>
          <a:prstGeom prst="rect">
            <a:avLst/>
          </a:prstGeom>
        </p:spPr>
      </p:pic>
      <p:pic>
        <p:nvPicPr>
          <p:cNvPr id="15" name="Picture 14" descr="images (3).jpg">
            <a:hlinkClick r:id="rId8"/>
          </p:cNvPr>
          <p:cNvPicPr>
            <a:picLocks noChangeAspect="1"/>
          </p:cNvPicPr>
          <p:nvPr/>
        </p:nvPicPr>
        <p:blipFill>
          <a:blip r:embed="rId15"/>
          <a:stretch>
            <a:fillRect/>
          </a:stretch>
        </p:blipFill>
        <p:spPr>
          <a:xfrm>
            <a:off x="7239000" y="6172200"/>
            <a:ext cx="533400" cy="533400"/>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600200"/>
            <a:ext cx="6400800" cy="3352800"/>
          </a:xfrm>
        </p:spPr>
        <p:txBody>
          <a:bodyPr>
            <a:noAutofit/>
          </a:bodyPr>
          <a:lstStyle/>
          <a:p>
            <a:pPr algn="l"/>
            <a:r>
              <a:rPr lang="en-US" sz="1800" dirty="0" smtClean="0"/>
              <a:t>•    Deep knowledge of integrated business management software and hardware systems.</a:t>
            </a:r>
          </a:p>
          <a:p>
            <a:pPr algn="l"/>
            <a:r>
              <a:rPr lang="en-US" sz="1800" dirty="0" smtClean="0"/>
              <a:t/>
            </a:r>
            <a:br>
              <a:rPr lang="en-US" sz="1800" dirty="0" smtClean="0"/>
            </a:br>
            <a:r>
              <a:rPr lang="en-US" sz="1800" dirty="0" smtClean="0"/>
              <a:t>•    For the last  17 years, has been managing a small multi-national software company with offices in five countries and development teams in two.</a:t>
            </a:r>
          </a:p>
          <a:p>
            <a:pPr algn="l"/>
            <a:r>
              <a:rPr lang="en-US" sz="1800" dirty="0" smtClean="0"/>
              <a:t/>
            </a:r>
            <a:br>
              <a:rPr lang="en-US" sz="1800" dirty="0" smtClean="0"/>
            </a:br>
            <a:r>
              <a:rPr lang="en-US" sz="1800" dirty="0" smtClean="0"/>
              <a:t>•    Founding Member of the </a:t>
            </a:r>
            <a:r>
              <a:rPr lang="en-US" sz="1800" u="sng" dirty="0" smtClean="0">
                <a:hlinkClick r:id="rId2"/>
              </a:rPr>
              <a:t>Unicode Consortium</a:t>
            </a:r>
            <a:r>
              <a:rPr lang="en-US" sz="1800" u="sng" dirty="0" smtClean="0"/>
              <a:t>  </a:t>
            </a:r>
          </a:p>
          <a:p>
            <a:pPr algn="l"/>
            <a:r>
              <a:rPr lang="en-US" sz="1800" dirty="0" smtClean="0"/>
              <a:t/>
            </a:r>
            <a:br>
              <a:rPr lang="en-US" sz="1800" dirty="0" smtClean="0"/>
            </a:br>
            <a:r>
              <a:rPr lang="en-US" sz="1800" dirty="0" smtClean="0"/>
              <a:t>•    Fluent in: English, French, Arabic, conversant in Mandarin, Spanish and German. Familiar with a dozen other languages.</a:t>
            </a:r>
          </a:p>
          <a:p>
            <a:pPr algn="l"/>
            <a:endParaRPr lang="en-US" sz="1800" dirty="0" smtClean="0"/>
          </a:p>
          <a:p>
            <a:endParaRPr lang="en-US" sz="1800" dirty="0"/>
          </a:p>
        </p:txBody>
      </p:sp>
      <p:pic>
        <p:nvPicPr>
          <p:cNvPr id="3074" name="Picture 2" descr="C:\Users\User 1\Desktop\220px-Unicode_logo.svg_1.png"/>
          <p:cNvPicPr>
            <a:picLocks noChangeAspect="1" noChangeArrowheads="1"/>
          </p:cNvPicPr>
          <p:nvPr/>
        </p:nvPicPr>
        <p:blipFill>
          <a:blip r:embed="rId3" cstate="print"/>
          <a:srcRect/>
          <a:stretch>
            <a:fillRect/>
          </a:stretch>
        </p:blipFill>
        <p:spPr bwMode="auto">
          <a:xfrm>
            <a:off x="6419850" y="3352800"/>
            <a:ext cx="742950" cy="742950"/>
          </a:xfrm>
          <a:prstGeom prst="rect">
            <a:avLst/>
          </a:prstGeom>
          <a:noFill/>
        </p:spPr>
      </p:pic>
      <p:sp>
        <p:nvSpPr>
          <p:cNvPr id="6" name="Snip Diagonal Corner Rectangle 5"/>
          <p:cNvSpPr/>
          <p:nvPr/>
        </p:nvSpPr>
        <p:spPr>
          <a:xfrm>
            <a:off x="685800" y="152400"/>
            <a:ext cx="7696200" cy="12954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prstClr val="white"/>
                </a:solidFill>
              </a:rPr>
              <a:t>International Countries Languages Cultures and Business</a:t>
            </a:r>
            <a:endParaRPr lang="en-US" sz="4000" b="1" dirty="0">
              <a:solidFill>
                <a:prstClr val="white"/>
              </a:solidFill>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1828800"/>
            <a:ext cx="6400800" cy="3124200"/>
          </a:xfrm>
        </p:spPr>
        <p:txBody>
          <a:bodyPr>
            <a:normAutofit fontScale="25000" lnSpcReduction="20000"/>
          </a:bodyPr>
          <a:lstStyle/>
          <a:p>
            <a:pPr algn="l"/>
            <a:r>
              <a:rPr lang="en-US" sz="7200" dirty="0" smtClean="0"/>
              <a:t>•    Offered </a:t>
            </a:r>
            <a:r>
              <a:rPr lang="en-US" sz="7200" dirty="0" smtClean="0">
                <a:hlinkClick r:id="rId2"/>
              </a:rPr>
              <a:t>Business Restructuring Services</a:t>
            </a:r>
            <a:r>
              <a:rPr lang="en-US" sz="7200" dirty="0" smtClean="0"/>
              <a:t> in China and India for 35 years . Signed two clients</a:t>
            </a:r>
          </a:p>
          <a:p>
            <a:pPr algn="l"/>
            <a:r>
              <a:rPr lang="en-US" sz="7200" dirty="0" smtClean="0"/>
              <a:t/>
            </a:r>
            <a:br>
              <a:rPr lang="en-US" sz="7200" dirty="0" smtClean="0"/>
            </a:br>
            <a:r>
              <a:rPr lang="en-US" sz="7200" dirty="0" smtClean="0"/>
              <a:t>•    Extensive experience developing business as well as deep knowledge of the social and business cultures of the following countries/areas: </a:t>
            </a:r>
            <a:r>
              <a:rPr lang="en-US" sz="7200" u="sng" dirty="0" smtClean="0">
                <a:hlinkClick r:id="rId3"/>
              </a:rPr>
              <a:t>China</a:t>
            </a:r>
            <a:r>
              <a:rPr lang="en-US" sz="7200" dirty="0" smtClean="0"/>
              <a:t>, Hong Kong, Taiwan, Singapore</a:t>
            </a:r>
            <a:r>
              <a:rPr lang="en-US" sz="7200" dirty="0" smtClean="0"/>
              <a:t>, </a:t>
            </a:r>
            <a:r>
              <a:rPr lang="en-US" sz="7200" u="sng" dirty="0" smtClean="0">
                <a:hlinkClick r:id="rId4"/>
              </a:rPr>
              <a:t>India</a:t>
            </a:r>
            <a:r>
              <a:rPr lang="en-US" sz="7200" dirty="0" smtClean="0"/>
              <a:t>, Korea, Europe and Middle-East.</a:t>
            </a:r>
          </a:p>
          <a:p>
            <a:pPr algn="l"/>
            <a:r>
              <a:rPr lang="en-US" sz="7200" dirty="0" smtClean="0"/>
              <a:t/>
            </a:r>
            <a:br>
              <a:rPr lang="en-US" sz="7200" dirty="0" smtClean="0"/>
            </a:br>
            <a:r>
              <a:rPr lang="en-US" sz="7200" dirty="0" smtClean="0"/>
              <a:t>•    Has been doing international work, in both deep technical and business management areas for </a:t>
            </a:r>
            <a:r>
              <a:rPr lang="en-US" sz="7200" dirty="0" smtClean="0"/>
              <a:t>35 </a:t>
            </a:r>
            <a:r>
              <a:rPr lang="en-US" sz="7200" dirty="0" smtClean="0"/>
              <a:t>years.</a:t>
            </a:r>
          </a:p>
          <a:p>
            <a:pPr algn="l"/>
            <a:r>
              <a:rPr lang="en-US" sz="7200" dirty="0" smtClean="0"/>
              <a:t/>
            </a:r>
            <a:br>
              <a:rPr lang="en-US" sz="7200" dirty="0" smtClean="0"/>
            </a:br>
            <a:r>
              <a:rPr lang="en-US" sz="7200" dirty="0" smtClean="0"/>
              <a:t>•    Has lived and understand the business culture in eight countries.</a:t>
            </a:r>
          </a:p>
          <a:p>
            <a:pPr algn="l"/>
            <a:endParaRPr lang="en-US" dirty="0"/>
          </a:p>
        </p:txBody>
      </p:sp>
      <p:sp>
        <p:nvSpPr>
          <p:cNvPr id="4" name="Snip Diagonal Corner Rectangle 3"/>
          <p:cNvSpPr/>
          <p:nvPr/>
        </p:nvSpPr>
        <p:spPr>
          <a:xfrm>
            <a:off x="609600" y="152400"/>
            <a:ext cx="7696200" cy="12954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t>Business Consulting /Startup Incubation</a:t>
            </a:r>
            <a:endParaRPr lang="en-US" sz="4000" b="1" dirty="0">
              <a:solidFill>
                <a:prstClr val="white"/>
              </a:solidFill>
            </a:endParaRPr>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676400"/>
            <a:ext cx="6400800" cy="3048000"/>
          </a:xfrm>
        </p:spPr>
        <p:txBody>
          <a:bodyPr>
            <a:noAutofit/>
          </a:bodyPr>
          <a:lstStyle/>
          <a:p>
            <a:pPr algn="l"/>
            <a:r>
              <a:rPr lang="en-US" sz="1800" dirty="0" smtClean="0"/>
              <a:t>•    Has done business in almost every part of the world. </a:t>
            </a:r>
          </a:p>
          <a:p>
            <a:pPr algn="l"/>
            <a:r>
              <a:rPr lang="en-US" sz="1800" dirty="0" smtClean="0"/>
              <a:t/>
            </a:r>
            <a:br>
              <a:rPr lang="en-US" sz="1800" dirty="0" smtClean="0"/>
            </a:br>
            <a:r>
              <a:rPr lang="en-US" sz="1800" dirty="0" smtClean="0"/>
              <a:t> •    </a:t>
            </a:r>
            <a:r>
              <a:rPr lang="en-US" sz="1800" dirty="0" smtClean="0"/>
              <a:t>Has  </a:t>
            </a:r>
            <a:r>
              <a:rPr lang="en-US" sz="1800" dirty="0" smtClean="0"/>
              <a:t>built </a:t>
            </a:r>
            <a:r>
              <a:rPr lang="en-US" sz="1800" dirty="0" smtClean="0"/>
              <a:t> relationships  that </a:t>
            </a:r>
            <a:r>
              <a:rPr lang="en-US" sz="1800" dirty="0" smtClean="0"/>
              <a:t>could </a:t>
            </a:r>
            <a:r>
              <a:rPr lang="en-US" sz="1800" dirty="0" smtClean="0"/>
              <a:t> help  in </a:t>
            </a:r>
            <a:r>
              <a:rPr lang="en-US" sz="1800" dirty="0" smtClean="0"/>
              <a:t>a wide </a:t>
            </a:r>
            <a:r>
              <a:rPr lang="en-US" sz="1800" dirty="0" smtClean="0"/>
              <a:t> range  of </a:t>
            </a:r>
            <a:r>
              <a:rPr lang="en-US" sz="1800" dirty="0" smtClean="0"/>
              <a:t>ways, from </a:t>
            </a:r>
            <a:r>
              <a:rPr lang="en-US" sz="1800" dirty="0" smtClean="0"/>
              <a:t> the  smallest  necessities </a:t>
            </a:r>
            <a:r>
              <a:rPr lang="en-US" sz="1800" dirty="0" smtClean="0"/>
              <a:t>to the </a:t>
            </a:r>
            <a:r>
              <a:rPr lang="en-US" sz="1800" dirty="0" smtClean="0"/>
              <a:t> highest  </a:t>
            </a:r>
            <a:r>
              <a:rPr lang="en-US" sz="1800" dirty="0" smtClean="0"/>
              <a:t>government levels, </a:t>
            </a:r>
            <a:r>
              <a:rPr lang="en-US" sz="1800" dirty="0" smtClean="0"/>
              <a:t>all  </a:t>
            </a:r>
            <a:r>
              <a:rPr lang="en-US" sz="1800" dirty="0" smtClean="0"/>
              <a:t>over </a:t>
            </a:r>
            <a:r>
              <a:rPr lang="en-US" sz="1800" dirty="0" smtClean="0"/>
              <a:t> the  world</a:t>
            </a:r>
            <a:r>
              <a:rPr lang="en-US" sz="1800" dirty="0" smtClean="0"/>
              <a:t>. </a:t>
            </a:r>
          </a:p>
          <a:p>
            <a:pPr algn="l"/>
            <a:r>
              <a:rPr lang="en-US" sz="1800" dirty="0" smtClean="0"/>
              <a:t/>
            </a:r>
            <a:br>
              <a:rPr lang="en-US" sz="1800" dirty="0" smtClean="0"/>
            </a:br>
            <a:r>
              <a:rPr lang="en-US" sz="1800" dirty="0" smtClean="0"/>
              <a:t>•    Most </a:t>
            </a:r>
            <a:r>
              <a:rPr lang="en-US" sz="1800" dirty="0" smtClean="0"/>
              <a:t> notable  recent  achievements  include</a:t>
            </a:r>
            <a:r>
              <a:rPr lang="en-US" sz="1800" dirty="0" smtClean="0"/>
              <a:t>: The </a:t>
            </a:r>
            <a:r>
              <a:rPr lang="en-US" sz="1800" dirty="0" smtClean="0"/>
              <a:t> signing  of </a:t>
            </a:r>
            <a:r>
              <a:rPr lang="en-US" sz="1800" dirty="0" smtClean="0"/>
              <a:t>an agreement </a:t>
            </a:r>
            <a:r>
              <a:rPr lang="en-US" sz="1800" dirty="0" smtClean="0"/>
              <a:t> with  the  </a:t>
            </a:r>
            <a:r>
              <a:rPr lang="en-US" sz="1800" u="sng" dirty="0" smtClean="0">
                <a:hlinkClick r:id="rId2"/>
              </a:rPr>
              <a:t>Jiangsu </a:t>
            </a:r>
            <a:r>
              <a:rPr lang="en-US" sz="1800" u="sng" dirty="0" smtClean="0">
                <a:hlinkClick r:id="rId2"/>
              </a:rPr>
              <a:t>Department of Education</a:t>
            </a:r>
            <a:r>
              <a:rPr lang="en-US" sz="1800" dirty="0" smtClean="0"/>
              <a:t> to </a:t>
            </a:r>
            <a:r>
              <a:rPr lang="en-US" sz="1800" dirty="0" smtClean="0"/>
              <a:t>provide  </a:t>
            </a:r>
            <a:r>
              <a:rPr lang="en-US" sz="1800" dirty="0" smtClean="0"/>
              <a:t>IT training </a:t>
            </a:r>
            <a:r>
              <a:rPr lang="en-US" sz="1800" dirty="0" smtClean="0"/>
              <a:t> supervision  </a:t>
            </a:r>
            <a:r>
              <a:rPr lang="en-US" sz="1800" dirty="0" smtClean="0"/>
              <a:t>to </a:t>
            </a:r>
            <a:r>
              <a:rPr lang="en-US" sz="1800" dirty="0" smtClean="0"/>
              <a:t> all  universities </a:t>
            </a:r>
            <a:r>
              <a:rPr lang="en-US" sz="1800" dirty="0" smtClean="0"/>
              <a:t>(over  150) in the province.</a:t>
            </a:r>
            <a:endParaRPr lang="en-US" sz="1800" dirty="0"/>
          </a:p>
        </p:txBody>
      </p:sp>
      <p:sp>
        <p:nvSpPr>
          <p:cNvPr id="5" name="Snip Diagonal Corner Rectangle 4"/>
          <p:cNvSpPr/>
          <p:nvPr/>
        </p:nvSpPr>
        <p:spPr>
          <a:xfrm>
            <a:off x="609600" y="152400"/>
            <a:ext cx="7696200" cy="1295400"/>
          </a:xfrm>
          <a:prstGeom prst="snip2DiagRect">
            <a:avLst/>
          </a:prstGeom>
          <a:gradFill flip="none" rotWithShape="1">
            <a:gsLst>
              <a:gs pos="0">
                <a:schemeClr val="bg1">
                  <a:alpha val="49000"/>
                </a:schemeClr>
              </a:gs>
              <a:gs pos="100000">
                <a:schemeClr val="bg1">
                  <a:alpha val="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prstClr val="white"/>
                </a:solidFill>
              </a:rPr>
              <a:t>Educational Industries</a:t>
            </a:r>
            <a:endParaRPr lang="en-US" sz="4000" b="1" dirty="0">
              <a:solidFill>
                <a:prstClr val="white"/>
              </a:solidFill>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2057400"/>
            <a:ext cx="6400800" cy="2971800"/>
          </a:xfrm>
        </p:spPr>
        <p:txBody>
          <a:bodyPr>
            <a:normAutofit fontScale="25000" lnSpcReduction="20000"/>
          </a:bodyPr>
          <a:lstStyle/>
          <a:p>
            <a:pPr algn="l"/>
            <a:r>
              <a:rPr lang="en-US" sz="7200" b="1" u="sng" dirty="0" err="1" smtClean="0"/>
              <a:t>OOPSystems</a:t>
            </a:r>
            <a:r>
              <a:rPr lang="en-US" sz="7200" b="1" u="sng" dirty="0" smtClean="0"/>
              <a:t> </a:t>
            </a:r>
            <a:r>
              <a:rPr lang="en-US" sz="7200" b="1" u="sng" dirty="0" err="1" smtClean="0"/>
              <a:t>Software,Inc</a:t>
            </a:r>
            <a:r>
              <a:rPr lang="en-US" sz="7200" b="1" u="sng" dirty="0" smtClean="0"/>
              <a:t>.</a:t>
            </a:r>
          </a:p>
          <a:p>
            <a:pPr algn="l"/>
            <a:r>
              <a:rPr lang="en-US" sz="7200" dirty="0" smtClean="0"/>
              <a:t>The leading provider of Total Business Management Solutions.</a:t>
            </a:r>
          </a:p>
          <a:p>
            <a:pPr algn="l"/>
            <a:endParaRPr lang="en-US" sz="7200" dirty="0" smtClean="0"/>
          </a:p>
          <a:p>
            <a:pPr algn="l"/>
            <a:r>
              <a:rPr lang="en-US" sz="7200" b="1" u="sng" dirty="0" smtClean="0"/>
              <a:t>ITFORBIZ</a:t>
            </a:r>
            <a:endParaRPr lang="en-US" sz="7200" u="sng" dirty="0" smtClean="0"/>
          </a:p>
          <a:p>
            <a:pPr algn="l"/>
            <a:r>
              <a:rPr lang="en-US" sz="7200" dirty="0" smtClean="0"/>
              <a:t>provides your company with comprehensive IT related</a:t>
            </a:r>
            <a:br>
              <a:rPr lang="en-US" sz="7200" dirty="0" smtClean="0"/>
            </a:br>
            <a:r>
              <a:rPr lang="en-US" sz="7200" dirty="0" smtClean="0"/>
              <a:t>services, including infrastructure, maintenance, as well as 24-hour support .</a:t>
            </a:r>
          </a:p>
          <a:p>
            <a:pPr algn="l"/>
            <a:endParaRPr lang="en-US" sz="7200" dirty="0" smtClean="0"/>
          </a:p>
          <a:p>
            <a:pPr algn="l"/>
            <a:r>
              <a:rPr lang="en-US" sz="7200" b="1" u="sng" dirty="0" err="1" smtClean="0"/>
              <a:t>BizOS</a:t>
            </a:r>
            <a:r>
              <a:rPr lang="en-US" sz="7200" b="1" u="sng" dirty="0" smtClean="0"/>
              <a:t>®</a:t>
            </a:r>
          </a:p>
          <a:p>
            <a:pPr algn="l"/>
            <a:r>
              <a:rPr lang="en-US" sz="7200" dirty="0" smtClean="0"/>
              <a:t>Elaborately designed for the small business that realize needs for cross-functional solution.</a:t>
            </a:r>
          </a:p>
          <a:p>
            <a:endParaRPr lang="en-US" dirty="0"/>
          </a:p>
        </p:txBody>
      </p:sp>
      <p:sp>
        <p:nvSpPr>
          <p:cNvPr id="4" name="Subtitle 3"/>
          <p:cNvSpPr txBox="1">
            <a:spLocks/>
          </p:cNvSpPr>
          <p:nvPr/>
        </p:nvSpPr>
        <p:spPr>
          <a:xfrm>
            <a:off x="685800" y="228600"/>
            <a:ext cx="7848600" cy="1600200"/>
          </a:xfrm>
          <a:prstGeom prst="snip2DiagRect">
            <a:avLst/>
          </a:prstGeom>
          <a:gradFill flip="none" rotWithShape="1">
            <a:gsLst>
              <a:gs pos="0">
                <a:schemeClr val="bg1">
                  <a:alpha val="49000"/>
                </a:schemeClr>
              </a:gs>
              <a:gs pos="100000">
                <a:schemeClr val="bg1">
                  <a:alpha val="15000"/>
                </a:schemeClr>
              </a:gs>
            </a:gsLst>
            <a:lin ang="0" scaled="1"/>
            <a:tileRect/>
          </a:gra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0" i="0" u="none" strike="noStrike" kern="1200" cap="none" spc="0" normalizeH="0" baseline="0" noProof="0" dirty="0" smtClean="0">
                <a:ln>
                  <a:noFill/>
                </a:ln>
                <a:solidFill>
                  <a:schemeClr val="tx1"/>
                </a:solidFill>
                <a:effectLst/>
                <a:uLnTx/>
                <a:uFillTx/>
                <a:latin typeface="+mn-lt"/>
                <a:ea typeface="+mn-ea"/>
                <a:cs typeface="+mn-cs"/>
              </a:rPr>
              <a:t>Alex establish</a:t>
            </a:r>
            <a:r>
              <a:rPr lang="en-US" sz="4000" dirty="0" err="1" smtClean="0">
                <a:solidFill>
                  <a:schemeClr val="tx1"/>
                </a:solidFill>
              </a:rPr>
              <a:t>ed</a:t>
            </a:r>
            <a:r>
              <a:rPr lang="en-US" sz="4000" dirty="0" smtClean="0">
                <a:solidFill>
                  <a:schemeClr val="tx1"/>
                </a:solidFill>
              </a:rPr>
              <a:t> many companies </a:t>
            </a:r>
            <a:endParaRPr kumimoji="0" lang="en-US" sz="4000" b="0" i="0" u="none" strike="noStrike" kern="1200" cap="none" spc="0" normalizeH="0" baseline="0" noProof="0" dirty="0">
              <a:ln>
                <a:noFill/>
              </a:ln>
              <a:solidFill>
                <a:schemeClr val="tx1"/>
              </a:solidFill>
              <a:effectLst/>
              <a:uLnTx/>
              <a:uFillTx/>
              <a:latin typeface="+mn-lt"/>
              <a:ea typeface="+mn-ea"/>
              <a:cs typeface="+mn-cs"/>
            </a:endParaRPr>
          </a:p>
        </p:txBody>
      </p:sp>
      <p:pic>
        <p:nvPicPr>
          <p:cNvPr id="2050" name="Picture 2" descr="C:\Users\User 1\Desktop\MrAlexpics\janbain2\logotransparent3.png"/>
          <p:cNvPicPr>
            <a:picLocks noChangeAspect="1" noChangeArrowheads="1"/>
          </p:cNvPicPr>
          <p:nvPr/>
        </p:nvPicPr>
        <p:blipFill>
          <a:blip r:embed="rId2" cstate="print"/>
          <a:srcRect/>
          <a:stretch>
            <a:fillRect/>
          </a:stretch>
        </p:blipFill>
        <p:spPr bwMode="auto">
          <a:xfrm>
            <a:off x="76200" y="2057400"/>
            <a:ext cx="2032000" cy="609600"/>
          </a:xfrm>
          <a:prstGeom prst="rect">
            <a:avLst/>
          </a:prstGeom>
          <a:noFill/>
        </p:spPr>
      </p:pic>
      <p:pic>
        <p:nvPicPr>
          <p:cNvPr id="2052" name="Picture 4" descr="C:\Users\User 1\Desktop\BizOS_53778.png"/>
          <p:cNvPicPr>
            <a:picLocks noChangeAspect="1" noChangeArrowheads="1"/>
          </p:cNvPicPr>
          <p:nvPr/>
        </p:nvPicPr>
        <p:blipFill>
          <a:blip r:embed="rId3" cstate="print"/>
          <a:srcRect/>
          <a:stretch>
            <a:fillRect/>
          </a:stretch>
        </p:blipFill>
        <p:spPr bwMode="auto">
          <a:xfrm>
            <a:off x="228600" y="4179277"/>
            <a:ext cx="1775012" cy="773723"/>
          </a:xfrm>
          <a:prstGeom prst="rect">
            <a:avLst/>
          </a:prstGeom>
          <a:noFill/>
        </p:spPr>
      </p:pic>
      <p:pic>
        <p:nvPicPr>
          <p:cNvPr id="2053" name="Picture 5" descr="C:\Users\User 1\Desktop\ITFORBI.png"/>
          <p:cNvPicPr>
            <a:picLocks noChangeAspect="1" noChangeArrowheads="1"/>
          </p:cNvPicPr>
          <p:nvPr/>
        </p:nvPicPr>
        <p:blipFill>
          <a:blip r:embed="rId4" cstate="print"/>
          <a:srcRect/>
          <a:stretch>
            <a:fillRect/>
          </a:stretch>
        </p:blipFill>
        <p:spPr bwMode="auto">
          <a:xfrm>
            <a:off x="457200" y="2895600"/>
            <a:ext cx="990600" cy="990600"/>
          </a:xfrm>
          <a:prstGeom prst="rect">
            <a:avLst/>
          </a:prstGeom>
          <a:noFill/>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52400"/>
            <a:ext cx="7086600" cy="6553200"/>
          </a:xfrm>
        </p:spPr>
        <p:txBody>
          <a:bodyPr>
            <a:normAutofit fontScale="55000" lnSpcReduction="20000"/>
          </a:bodyPr>
          <a:lstStyle/>
          <a:p>
            <a:pPr algn="l"/>
            <a:endParaRPr lang="en-US" sz="2400" dirty="0" smtClean="0"/>
          </a:p>
          <a:p>
            <a:pPr algn="l"/>
            <a:endParaRPr lang="en-US" sz="2400" dirty="0" smtClean="0"/>
          </a:p>
          <a:p>
            <a:pPr algn="l"/>
            <a:r>
              <a:rPr lang="en-US" sz="2400" b="1" dirty="0" smtClean="0"/>
              <a:t>01/2004 – Present</a:t>
            </a:r>
          </a:p>
          <a:p>
            <a:pPr algn="l"/>
            <a:endParaRPr lang="en-US" sz="2400" dirty="0" smtClean="0"/>
          </a:p>
          <a:p>
            <a:pPr algn="l"/>
            <a:r>
              <a:rPr lang="en-US" sz="2400" dirty="0" smtClean="0"/>
              <a:t>► </a:t>
            </a:r>
            <a:r>
              <a:rPr lang="en-US" sz="2400" dirty="0" err="1" smtClean="0"/>
              <a:t>OOPSystems</a:t>
            </a:r>
            <a:r>
              <a:rPr lang="en-US" sz="2400" dirty="0" smtClean="0"/>
              <a:t> Software, Inc.  </a:t>
            </a:r>
          </a:p>
          <a:p>
            <a:pPr algn="l"/>
            <a:r>
              <a:rPr lang="en-US" sz="2400" dirty="0" smtClean="0"/>
              <a:t>Fairfield, CA – Bangalore, Shanghai, Seoul</a:t>
            </a:r>
            <a:br>
              <a:rPr lang="en-US" sz="2400" dirty="0" smtClean="0"/>
            </a:br>
            <a:r>
              <a:rPr lang="en-US" sz="2400" dirty="0" smtClean="0"/>
              <a:t>Chief Executive Officer</a:t>
            </a:r>
          </a:p>
          <a:p>
            <a:pPr algn="l"/>
            <a:endParaRPr lang="en-US" sz="2400" dirty="0" smtClean="0"/>
          </a:p>
          <a:p>
            <a:pPr algn="l"/>
            <a:r>
              <a:rPr lang="en-US" sz="2400" b="1" dirty="0" smtClean="0"/>
              <a:t>02/2002-12/2003</a:t>
            </a:r>
          </a:p>
          <a:p>
            <a:pPr algn="l"/>
            <a:endParaRPr lang="en-US" sz="2400" dirty="0" smtClean="0"/>
          </a:p>
          <a:p>
            <a:pPr algn="l"/>
            <a:r>
              <a:rPr lang="en-US" sz="2400" dirty="0" smtClean="0"/>
              <a:t>► </a:t>
            </a:r>
            <a:r>
              <a:rPr lang="en-US" sz="2400" dirty="0" err="1" smtClean="0"/>
              <a:t>SpaceLabs</a:t>
            </a:r>
            <a:r>
              <a:rPr lang="en-US" sz="2400" dirty="0" smtClean="0"/>
              <a:t>, Inc.  </a:t>
            </a:r>
          </a:p>
          <a:p>
            <a:pPr algn="l"/>
            <a:r>
              <a:rPr lang="en-US" sz="2400" dirty="0" smtClean="0"/>
              <a:t>Seattle, WA</a:t>
            </a:r>
          </a:p>
          <a:p>
            <a:pPr algn="l"/>
            <a:r>
              <a:rPr lang="en-US" sz="2400" dirty="0" smtClean="0"/>
              <a:t>Senior Engineering Management Consultant</a:t>
            </a:r>
          </a:p>
          <a:p>
            <a:pPr algn="l"/>
            <a:endParaRPr lang="en-US" sz="2400" dirty="0" smtClean="0"/>
          </a:p>
          <a:p>
            <a:pPr algn="l"/>
            <a:r>
              <a:rPr lang="en-US" sz="2400" b="1" dirty="0" smtClean="0"/>
              <a:t>06/2000-09/2001</a:t>
            </a:r>
          </a:p>
          <a:p>
            <a:pPr algn="l"/>
            <a:endParaRPr lang="en-US" sz="2400" dirty="0" smtClean="0"/>
          </a:p>
          <a:p>
            <a:pPr algn="l"/>
            <a:r>
              <a:rPr lang="en-US" sz="2400" dirty="0" smtClean="0"/>
              <a:t>► </a:t>
            </a:r>
            <a:r>
              <a:rPr lang="en-US" sz="2400" dirty="0" err="1" smtClean="0"/>
              <a:t>xSides</a:t>
            </a:r>
            <a:r>
              <a:rPr lang="en-US" sz="2400" dirty="0" smtClean="0"/>
              <a:t> Corporation </a:t>
            </a:r>
          </a:p>
          <a:p>
            <a:pPr algn="l"/>
            <a:r>
              <a:rPr lang="en-US" sz="2400" dirty="0" smtClean="0"/>
              <a:t>Seattle, WA</a:t>
            </a:r>
            <a:br>
              <a:rPr lang="en-US" sz="2400" dirty="0" smtClean="0"/>
            </a:br>
            <a:r>
              <a:rPr lang="en-US" sz="2400" dirty="0" smtClean="0"/>
              <a:t>Vice President Of Engineering</a:t>
            </a:r>
          </a:p>
          <a:p>
            <a:pPr algn="l"/>
            <a:endParaRPr lang="en-US" sz="2400" dirty="0" smtClean="0"/>
          </a:p>
          <a:p>
            <a:pPr algn="l"/>
            <a:r>
              <a:rPr lang="en-US" sz="2400" b="1" dirty="0" smtClean="0"/>
              <a:t>10/1998-06/2000</a:t>
            </a:r>
          </a:p>
          <a:p>
            <a:pPr algn="l"/>
            <a:endParaRPr lang="en-US" sz="2400" dirty="0" smtClean="0"/>
          </a:p>
          <a:p>
            <a:pPr algn="l"/>
            <a:r>
              <a:rPr lang="en-US" sz="2400" dirty="0" smtClean="0"/>
              <a:t>► </a:t>
            </a:r>
            <a:r>
              <a:rPr lang="en-US" sz="2400" dirty="0" err="1" smtClean="0"/>
              <a:t>DirectTV</a:t>
            </a:r>
            <a:r>
              <a:rPr lang="en-US" sz="2400" dirty="0" smtClean="0"/>
              <a:t> Broadband Previously </a:t>
            </a:r>
            <a:r>
              <a:rPr lang="en-US" sz="2400" dirty="0" err="1" smtClean="0"/>
              <a:t>Telocity</a:t>
            </a:r>
            <a:r>
              <a:rPr lang="en-US" sz="2400" dirty="0" smtClean="0"/>
              <a:t>, Inc., National DSL  </a:t>
            </a:r>
          </a:p>
          <a:p>
            <a:pPr algn="l"/>
            <a:r>
              <a:rPr lang="en-US" sz="2400" dirty="0" smtClean="0"/>
              <a:t>San Jose, CA</a:t>
            </a:r>
            <a:br>
              <a:rPr lang="en-US" sz="2400" dirty="0" smtClean="0"/>
            </a:br>
            <a:r>
              <a:rPr lang="en-US" sz="2400" dirty="0" smtClean="0"/>
              <a:t/>
            </a:r>
            <a:br>
              <a:rPr lang="en-US" sz="2400" dirty="0" smtClean="0"/>
            </a:br>
            <a:r>
              <a:rPr lang="en-US" sz="2400" dirty="0" smtClean="0"/>
              <a:t>Chief Architect / Senior Director, Software</a:t>
            </a:r>
          </a:p>
          <a:p>
            <a:pPr algn="l"/>
            <a:endParaRPr lang="en-US" sz="2400" dirty="0" smtClean="0"/>
          </a:p>
          <a:p>
            <a:pPr algn="l"/>
            <a:r>
              <a:rPr lang="en-US" sz="2400" b="1" dirty="0" smtClean="0"/>
              <a:t>08/1994-01/1996</a:t>
            </a:r>
          </a:p>
          <a:p>
            <a:pPr algn="l"/>
            <a:endParaRPr lang="en-US" sz="2400" dirty="0" smtClean="0"/>
          </a:p>
          <a:p>
            <a:pPr algn="l"/>
            <a:r>
              <a:rPr lang="en-US" sz="2400" dirty="0" smtClean="0"/>
              <a:t>► BORLAND INTERNATIONAL, BC++  </a:t>
            </a:r>
          </a:p>
          <a:p>
            <a:pPr algn="l"/>
            <a:r>
              <a:rPr lang="en-US" sz="2400" dirty="0" smtClean="0"/>
              <a:t>Scott’s Valley, CA</a:t>
            </a:r>
            <a:br>
              <a:rPr lang="en-US" sz="2400" dirty="0" smtClean="0"/>
            </a:br>
            <a:r>
              <a:rPr lang="en-US" sz="2400" dirty="0" smtClean="0"/>
              <a:t>Director / Principal Architect</a:t>
            </a:r>
          </a:p>
          <a:p>
            <a:pPr algn="l"/>
            <a:r>
              <a:rPr lang="en-US" sz="1600" dirty="0" smtClean="0"/>
              <a:t/>
            </a:r>
            <a:br>
              <a:rPr lang="en-US" sz="1600" dirty="0" smtClean="0"/>
            </a:br>
            <a:r>
              <a:rPr lang="en-US" sz="1600" dirty="0" smtClean="0"/>
              <a:t/>
            </a:r>
            <a:br>
              <a:rPr lang="en-US" sz="1600" dirty="0" smtClean="0"/>
            </a:br>
            <a:endParaRPr lang="en-US" sz="1500" dirty="0" smtClean="0"/>
          </a:p>
          <a:p>
            <a:pPr algn="l"/>
            <a:endParaRPr lang="en-US" sz="15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0"/>
            <a:ext cx="6400800" cy="6096000"/>
          </a:xfrm>
        </p:spPr>
        <p:txBody>
          <a:bodyPr>
            <a:noAutofit/>
          </a:bodyPr>
          <a:lstStyle/>
          <a:p>
            <a:pPr algn="l"/>
            <a:endParaRPr lang="en-US" sz="1500" dirty="0" smtClean="0"/>
          </a:p>
          <a:p>
            <a:pPr algn="l"/>
            <a:r>
              <a:rPr lang="en-US" sz="1500" b="1" dirty="0" smtClean="0"/>
              <a:t>11/1993-03/1999</a:t>
            </a:r>
          </a:p>
          <a:p>
            <a:pPr algn="l"/>
            <a:r>
              <a:rPr lang="en-US" sz="1500" dirty="0" smtClean="0"/>
              <a:t>►</a:t>
            </a:r>
            <a:r>
              <a:rPr lang="en-US" sz="1500" dirty="0" err="1" smtClean="0"/>
              <a:t>OOPSystems</a:t>
            </a:r>
            <a:r>
              <a:rPr lang="en-US" sz="1500" dirty="0" smtClean="0"/>
              <a:t>, Inc.  </a:t>
            </a:r>
          </a:p>
          <a:p>
            <a:pPr algn="l"/>
            <a:r>
              <a:rPr lang="en-US" sz="1500" dirty="0" smtClean="0"/>
              <a:t>WA CTO</a:t>
            </a:r>
          </a:p>
          <a:p>
            <a:pPr algn="l"/>
            <a:endParaRPr lang="en-US" sz="1500" dirty="0" smtClean="0"/>
          </a:p>
          <a:p>
            <a:pPr algn="l"/>
            <a:r>
              <a:rPr lang="en-US" sz="1500" b="1" dirty="0" smtClean="0"/>
              <a:t>06/1992 - 07/1994</a:t>
            </a:r>
          </a:p>
          <a:p>
            <a:pPr algn="l"/>
            <a:r>
              <a:rPr lang="en-US" sz="1500" dirty="0" smtClean="0"/>
              <a:t>► SYMANTEC CORPORATION, Languages   </a:t>
            </a:r>
          </a:p>
          <a:p>
            <a:pPr algn="l"/>
            <a:r>
              <a:rPr lang="en-US" sz="1500" dirty="0" smtClean="0"/>
              <a:t>Cupertino, CA</a:t>
            </a:r>
            <a:br>
              <a:rPr lang="en-US" sz="1500" dirty="0" smtClean="0"/>
            </a:br>
            <a:r>
              <a:rPr lang="en-US" sz="1500" dirty="0" smtClean="0"/>
              <a:t/>
            </a:r>
            <a:br>
              <a:rPr lang="en-US" sz="1500" dirty="0" smtClean="0"/>
            </a:br>
            <a:r>
              <a:rPr lang="en-US" sz="1500" dirty="0" smtClean="0"/>
              <a:t>Senior Multi-lingual Text Architect</a:t>
            </a:r>
          </a:p>
          <a:p>
            <a:pPr algn="l"/>
            <a:endParaRPr lang="en-US" sz="1500" dirty="0" smtClean="0"/>
          </a:p>
          <a:p>
            <a:pPr algn="l"/>
            <a:r>
              <a:rPr lang="en-US" sz="1500" b="1" dirty="0" smtClean="0"/>
              <a:t>12/1989-03/1992</a:t>
            </a:r>
          </a:p>
          <a:p>
            <a:pPr algn="l"/>
            <a:r>
              <a:rPr lang="en-US" sz="1500" dirty="0" smtClean="0"/>
              <a:t>► ALDUS CORPORATION (ADOBE), Seattle  </a:t>
            </a:r>
          </a:p>
          <a:p>
            <a:pPr algn="l"/>
            <a:r>
              <a:rPr lang="en-US" sz="1500" dirty="0" smtClean="0"/>
              <a:t>Seattle, WA</a:t>
            </a:r>
            <a:br>
              <a:rPr lang="en-US" sz="1500" dirty="0" smtClean="0"/>
            </a:br>
            <a:r>
              <a:rPr lang="en-US" sz="1500" dirty="0" smtClean="0"/>
              <a:t>Director of International Engineering Group</a:t>
            </a:r>
          </a:p>
          <a:p>
            <a:pPr algn="l"/>
            <a:endParaRPr lang="en-US" sz="1500" b="1" dirty="0" smtClean="0"/>
          </a:p>
          <a:p>
            <a:pPr algn="l"/>
            <a:r>
              <a:rPr lang="en-US" sz="1500" b="1" dirty="0" smtClean="0"/>
              <a:t>05/1986-11/1989</a:t>
            </a:r>
          </a:p>
          <a:p>
            <a:pPr algn="l"/>
            <a:r>
              <a:rPr lang="en-US" sz="1500" dirty="0" smtClean="0"/>
              <a:t>► INTERNATIONAL DATA SYSTEMS, Worldwide    </a:t>
            </a:r>
          </a:p>
          <a:p>
            <a:pPr algn="l"/>
            <a:r>
              <a:rPr lang="en-US" sz="1500" dirty="0" smtClean="0"/>
              <a:t>Jeddah, Western Province Saudi Arabia</a:t>
            </a:r>
            <a:br>
              <a:rPr lang="en-US" sz="1500" dirty="0" smtClean="0"/>
            </a:br>
            <a:r>
              <a:rPr lang="en-US" sz="1500" dirty="0" smtClean="0"/>
              <a:t>Founder / Chief Executive Officer and Vice President of R &amp; D</a:t>
            </a:r>
          </a:p>
          <a:p>
            <a:pPr algn="l"/>
            <a:r>
              <a:rPr lang="en-US" sz="1500" dirty="0" smtClean="0">
                <a:hlinkClick r:id="rId2"/>
              </a:rPr>
              <a:t> </a:t>
            </a:r>
            <a:endParaRPr lang="en-US" sz="1500" dirty="0" smtClean="0"/>
          </a:p>
          <a:p>
            <a:pPr algn="l"/>
            <a:r>
              <a:rPr lang="en-US" sz="1500" b="1" dirty="0" smtClean="0"/>
              <a:t>08/1981-03/1986</a:t>
            </a:r>
          </a:p>
          <a:p>
            <a:pPr algn="l"/>
            <a:r>
              <a:rPr lang="en-US" sz="1500" dirty="0" smtClean="0"/>
              <a:t>► THE ROYAL EMBASSY OF SAUDI ARABIA, Educational Mission      </a:t>
            </a:r>
            <a:br>
              <a:rPr lang="en-US" sz="1500" dirty="0" smtClean="0"/>
            </a:br>
            <a:r>
              <a:rPr lang="en-US" sz="1500" dirty="0" smtClean="0"/>
              <a:t>Washington DC, DC</a:t>
            </a:r>
            <a:br>
              <a:rPr lang="en-US" sz="1500" dirty="0" smtClean="0"/>
            </a:br>
            <a:r>
              <a:rPr lang="en-US" sz="1500" dirty="0" smtClean="0"/>
              <a:t/>
            </a:r>
            <a:br>
              <a:rPr lang="en-US" sz="1500" dirty="0" smtClean="0"/>
            </a:br>
            <a:r>
              <a:rPr lang="en-US" sz="1500" dirty="0" smtClean="0"/>
              <a:t>From Junior Programmer to Senior Analyst</a:t>
            </a:r>
          </a:p>
          <a:p>
            <a:pPr algn="l"/>
            <a:endParaRPr lang="en-US" sz="1500" b="1" dirty="0" smtClean="0"/>
          </a:p>
          <a:p>
            <a:pPr algn="l"/>
            <a:endParaRPr lang="en-US" sz="1500" dirty="0" smtClean="0"/>
          </a:p>
          <a:p>
            <a:pPr algn="l"/>
            <a:endParaRPr lang="en-US" sz="1500" b="1" dirty="0" smtClean="0"/>
          </a:p>
          <a:p>
            <a:pPr algn="l"/>
            <a:r>
              <a:rPr lang="en-US" sz="1500" dirty="0" smtClean="0"/>
              <a:t/>
            </a:r>
            <a:br>
              <a:rPr lang="en-US" sz="1500" dirty="0" smtClean="0"/>
            </a:br>
            <a:endParaRPr lang="en-US" sz="150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10188143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3FD3C4F-17A6-43DA-AF65-8D9F3BAFA5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TS101881431</Template>
  <TotalTime>1445</TotalTime>
  <Words>2851</Words>
  <Application>Microsoft Office PowerPoint</Application>
  <PresentationFormat>On-screen Show (4:3)</PresentationFormat>
  <Paragraphs>224</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TS101881431</vt:lpstr>
      <vt:lpstr>Slide 1</vt:lpstr>
      <vt:lpstr> </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 1</dc:creator>
  <cp:lastModifiedBy>user</cp:lastModifiedBy>
  <cp:revision>42</cp:revision>
  <dcterms:created xsi:type="dcterms:W3CDTF">2014-03-11T12:32:23Z</dcterms:created>
  <dcterms:modified xsi:type="dcterms:W3CDTF">2014-03-13T09:49:21Z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TC018814319991</vt:lpwstr>
  </property>
</Properties>
</file>